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89" r:id="rId7"/>
    <p:sldId id="282" r:id="rId8"/>
    <p:sldId id="285" r:id="rId9"/>
    <p:sldId id="286" r:id="rId10"/>
    <p:sldId id="270" r:id="rId11"/>
    <p:sldId id="287" r:id="rId12"/>
    <p:sldId id="263" r:id="rId13"/>
    <p:sldId id="267" r:id="rId14"/>
    <p:sldId id="264" r:id="rId15"/>
    <p:sldId id="269" r:id="rId16"/>
    <p:sldId id="273" r:id="rId17"/>
    <p:sldId id="274" r:id="rId18"/>
    <p:sldId id="275" r:id="rId19"/>
    <p:sldId id="276" r:id="rId20"/>
    <p:sldId id="295" r:id="rId21"/>
    <p:sldId id="290" r:id="rId22"/>
    <p:sldId id="265" r:id="rId23"/>
    <p:sldId id="272" r:id="rId24"/>
    <p:sldId id="268" r:id="rId25"/>
    <p:sldId id="271" r:id="rId26"/>
    <p:sldId id="279" r:id="rId27"/>
    <p:sldId id="278" r:id="rId28"/>
    <p:sldId id="291" r:id="rId29"/>
    <p:sldId id="277" r:id="rId30"/>
    <p:sldId id="283" r:id="rId31"/>
    <p:sldId id="288" r:id="rId32"/>
    <p:sldId id="292" r:id="rId33"/>
    <p:sldId id="266" r:id="rId34"/>
    <p:sldId id="280" r:id="rId35"/>
    <p:sldId id="293" r:id="rId36"/>
    <p:sldId id="294" r:id="rId37"/>
  </p:sldIdLst>
  <p:sldSz cx="7556500" cy="10693400"/>
  <p:notesSz cx="6858000" cy="9144000"/>
  <p:embeddedFontLst>
    <p:embeddedFont>
      <p:font typeface="Brandon Text Light" panose="020B0303020203060203" charset="0"/>
      <p:regular r:id="rId38"/>
      <p: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41" userDrawn="1">
          <p15:clr>
            <a:srgbClr val="A4A3A4"/>
          </p15:clr>
        </p15:guide>
        <p15:guide id="2" pos="16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B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4A1769-7E55-7CA0-FDD8-575615329DCD}" v="475" dt="2026-04-09T14:19:22.8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635" y="58"/>
      </p:cViewPr>
      <p:guideLst>
        <p:guide orient="horz" pos="5341"/>
        <p:guide pos="16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2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jpe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hyperlink" Target="mailto:lespinettebio@gmail.com" TargetMode="External"/><Relationship Id="rId5" Type="http://schemas.openxmlformats.org/officeDocument/2006/relationships/image" Target="../media/image8.svg"/><Relationship Id="rId10" Type="http://schemas.openxmlformats.org/officeDocument/2006/relationships/hyperlink" Target="https://www.lespinettebio.be/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hyperlink" Target="mailto:perma.garden.be@gmail.com" TargetMode="External"/><Relationship Id="rId4" Type="http://schemas.openxmlformats.org/officeDocument/2006/relationships/image" Target="../media/image8.svg"/><Relationship Id="rId9" Type="http://schemas.openxmlformats.org/officeDocument/2006/relationships/hyperlink" Target="https://lesgrandsbles.be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hyperlink" Target="mailto:info@molens-vandenbempt.be" TargetMode="External"/><Relationship Id="rId4" Type="http://schemas.openxmlformats.org/officeDocument/2006/relationships/image" Target="../media/image8.svg"/><Relationship Id="rId9" Type="http://schemas.openxmlformats.org/officeDocument/2006/relationships/hyperlink" Target="https://www.molens-vandenbempt.be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hyperlink" Target="mailto:info@moulindehollange.be" TargetMode="External"/><Relationship Id="rId4" Type="http://schemas.openxmlformats.org/officeDocument/2006/relationships/image" Target="../media/image8.svg"/><Relationship Id="rId9" Type="http://schemas.openxmlformats.org/officeDocument/2006/relationships/hyperlink" Target="https://www.moulindehollange.be/#section_farine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hyperlink" Target="mailto:bruno@moulindemaugretout.be" TargetMode="External"/><Relationship Id="rId4" Type="http://schemas.openxmlformats.org/officeDocument/2006/relationships/image" Target="../media/image8.svg"/><Relationship Id="rId9" Type="http://schemas.openxmlformats.org/officeDocument/2006/relationships/hyperlink" Target="https://www.facebook.com/moulindemaugretout/?locale=fr_FR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hyperlink" Target="mailto:info@moulindetongrinne.be" TargetMode="External"/><Relationship Id="rId4" Type="http://schemas.openxmlformats.org/officeDocument/2006/relationships/image" Target="../media/image8.svg"/><Relationship Id="rId9" Type="http://schemas.openxmlformats.org/officeDocument/2006/relationships/hyperlink" Target="https://moulindetongrinne.odoo.com/moulindetongrinne-be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hyperlink" Target="https://moulindevencimont.be/" TargetMode="External"/><Relationship Id="rId4" Type="http://schemas.openxmlformats.org/officeDocument/2006/relationships/image" Target="../media/image8.svg"/><Relationship Id="rId9" Type="http://schemas.openxmlformats.org/officeDocument/2006/relationships/hyperlink" Target="mailto:contact@moulindevencimont.be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6.jpe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hyperlink" Target="mailto:info@farines.be" TargetMode="External"/><Relationship Id="rId5" Type="http://schemas.openxmlformats.org/officeDocument/2006/relationships/image" Target="../media/image8.svg"/><Relationship Id="rId10" Type="http://schemas.openxmlformats.org/officeDocument/2006/relationships/hyperlink" Target="https://www.farines.be/presentation.asp?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7.jpe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hyperlink" Target="mailto:orders@dedobbeleermills.be" TargetMode="External"/><Relationship Id="rId5" Type="http://schemas.openxmlformats.org/officeDocument/2006/relationships/image" Target="../media/image8.svg"/><Relationship Id="rId10" Type="http://schemas.openxmlformats.org/officeDocument/2006/relationships/hyperlink" Target="https://www.dedobbeleermills.be/landbouwers/#gamma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8.jpe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hyperlink" Target="mailto:info@molens-oudenaarde.be" TargetMode="External"/><Relationship Id="rId5" Type="http://schemas.openxmlformats.org/officeDocument/2006/relationships/image" Target="../media/image8.svg"/><Relationship Id="rId10" Type="http://schemas.openxmlformats.org/officeDocument/2006/relationships/hyperlink" Target="https://www.molens-oudenaarde.be/fr/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9.jpe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hyperlink" Target="mailto:contact@moulinsbodson.be" TargetMode="External"/><Relationship Id="rId5" Type="http://schemas.openxmlformats.org/officeDocument/2006/relationships/image" Target="../media/image8.svg"/><Relationship Id="rId10" Type="http://schemas.openxmlformats.org/officeDocument/2006/relationships/hyperlink" Target="https://www.moulinsbodson.be/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hyperlink" Target="mailto:b.brouwers@lesmoulinsduvaldieu.be" TargetMode="External"/><Relationship Id="rId4" Type="http://schemas.openxmlformats.org/officeDocument/2006/relationships/image" Target="../media/image8.svg"/><Relationship Id="rId9" Type="http://schemas.openxmlformats.org/officeDocument/2006/relationships/hyperlink" Target="http://-https/lesmoulinsduvaldieu.be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hyperlink" Target="mailto:xavier.mauroy@skynet.be" TargetMode="External"/><Relationship Id="rId4" Type="http://schemas.openxmlformats.org/officeDocument/2006/relationships/image" Target="../media/image8.svg"/><Relationship Id="rId9" Type="http://schemas.openxmlformats.org/officeDocument/2006/relationships/hyperlink" Target="https://www.facebook.com/p/Moulin-De-Montigny-100057409121878/?locale=fr_FR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hyperlink" Target="mailto:sales@molensnova.be" TargetMode="External"/><Relationship Id="rId4" Type="http://schemas.openxmlformats.org/officeDocument/2006/relationships/image" Target="../media/image8.svg"/><Relationship Id="rId9" Type="http://schemas.openxmlformats.org/officeDocument/2006/relationships/hyperlink" Target="https://www.molensnova.be/fr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ceres.be/fr/home" TargetMode="External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5.png"/><Relationship Id="rId5" Type="http://schemas.openxmlformats.org/officeDocument/2006/relationships/image" Target="../media/image10.svg"/><Relationship Id="rId10" Type="http://schemas.openxmlformats.org/officeDocument/2006/relationships/image" Target="../media/image33.png"/><Relationship Id="rId4" Type="http://schemas.openxmlformats.org/officeDocument/2006/relationships/image" Target="../media/image9.png"/><Relationship Id="rId9" Type="http://schemas.openxmlformats.org/officeDocument/2006/relationships/hyperlink" Target="mailto:info@ceres.be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8.svg"/><Relationship Id="rId7" Type="http://schemas.openxmlformats.org/officeDocument/2006/relationships/hyperlink" Target="mailto:contact@grainesdecurieux.b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rainesdecurieux.com/" TargetMode="External"/><Relationship Id="rId5" Type="http://schemas.openxmlformats.org/officeDocument/2006/relationships/image" Target="../media/image12.svg"/><Relationship Id="rId10" Type="http://schemas.openxmlformats.org/officeDocument/2006/relationships/image" Target="../media/image35.png"/><Relationship Id="rId4" Type="http://schemas.openxmlformats.org/officeDocument/2006/relationships/image" Target="../media/image11.png"/><Relationship Id="rId9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6.pn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hyperlink" Target="mailto:info@mabio.be" TargetMode="External"/><Relationship Id="rId5" Type="http://schemas.openxmlformats.org/officeDocument/2006/relationships/image" Target="../media/image8.svg"/><Relationship Id="rId10" Type="http://schemas.openxmlformats.org/officeDocument/2006/relationships/hyperlink" Target="https://www.mabio.be/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hyperlink" Target="mailto:commandes@terroirist.be" TargetMode="External"/><Relationship Id="rId4" Type="http://schemas.openxmlformats.org/officeDocument/2006/relationships/image" Target="../media/image8.svg"/><Relationship Id="rId9" Type="http://schemas.openxmlformats.org/officeDocument/2006/relationships/hyperlink" Target="https://shop.terroirist.be/webshop-choice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hanasem.be/boulangerie.php" TargetMode="External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9.jpeg"/><Relationship Id="rId5" Type="http://schemas.openxmlformats.org/officeDocument/2006/relationships/image" Target="../media/image10.svg"/><Relationship Id="rId10" Type="http://schemas.openxmlformats.org/officeDocument/2006/relationships/image" Target="../media/image38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B2B@goodfood.brussels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goodfood.brussels/fr/contributions/good-food-b2b-un-service-gratuit-pour-les-professionnels?domain=pro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hyperlink" Target="https://goodfood.brussels/nl/contributions/good-food-b2b-een-gratis-dienst-voor-professionals?domain=pro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hyperlink" Target="mailto:commerce@belgrains.be" TargetMode="External"/><Relationship Id="rId4" Type="http://schemas.openxmlformats.org/officeDocument/2006/relationships/image" Target="../media/image8.svg"/><Relationship Id="rId9" Type="http://schemas.openxmlformats.org/officeDocument/2006/relationships/hyperlink" Target="https://www.belgrains.be/index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p/Les-cocottes-en-ribote-100063724235976/" TargetMode="External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5.png"/><Relationship Id="rId5" Type="http://schemas.openxmlformats.org/officeDocument/2006/relationships/image" Target="../media/image10.sv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hyperlink" Target="mailto:marie.j.duran@gmail.com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hyperlink" Target="mailto:winkel@flourpower.be" TargetMode="External"/><Relationship Id="rId4" Type="http://schemas.openxmlformats.org/officeDocument/2006/relationships/image" Target="../media/image8.svg"/><Relationship Id="rId9" Type="http://schemas.openxmlformats.org/officeDocument/2006/relationships/hyperlink" Target="https://www.flourpower.be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hyperlink" Target="mailto:mouli@fermedegrange.be" TargetMode="External"/><Relationship Id="rId4" Type="http://schemas.openxmlformats.org/officeDocument/2006/relationships/image" Target="../media/image8.svg"/><Relationship Id="rId9" Type="http://schemas.openxmlformats.org/officeDocument/2006/relationships/hyperlink" Target="https://fermedegrange.com/products/mouligrange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hyperlink" Target="mailto:fermedewarelles@gmail.com" TargetMode="External"/><Relationship Id="rId4" Type="http://schemas.openxmlformats.org/officeDocument/2006/relationships/image" Target="../media/image8.svg"/><Relationship Id="rId9" Type="http://schemas.openxmlformats.org/officeDocument/2006/relationships/hyperlink" Target="https://fermedewarelles.audrey-sonkes.be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jpe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hyperlink" Target="mailto:renaud@histoiredungrain.be" TargetMode="External"/><Relationship Id="rId5" Type="http://schemas.openxmlformats.org/officeDocument/2006/relationships/image" Target="../media/image8.svg"/><Relationship Id="rId10" Type="http://schemas.openxmlformats.org/officeDocument/2006/relationships/hyperlink" Target="https://www.histoiredungrain.be/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621141"/>
            <a:ext cx="7788600" cy="4529030"/>
            <a:chOff x="0" y="0"/>
            <a:chExt cx="10384800" cy="603870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6308" b="6308"/>
            <a:stretch>
              <a:fillRect/>
            </a:stretch>
          </p:blipFill>
          <p:spPr>
            <a:xfrm>
              <a:off x="0" y="0"/>
              <a:ext cx="10384800" cy="6038707"/>
            </a:xfrm>
            <a:prstGeom prst="rect">
              <a:avLst/>
            </a:prstGeom>
          </p:spPr>
        </p:pic>
      </p:grpSp>
      <p:sp>
        <p:nvSpPr>
          <p:cNvPr id="9" name="Freeform 5"/>
          <p:cNvSpPr/>
          <p:nvPr/>
        </p:nvSpPr>
        <p:spPr>
          <a:xfrm>
            <a:off x="5180953" y="4210234"/>
            <a:ext cx="2102497" cy="852135"/>
          </a:xfrm>
          <a:custGeom>
            <a:avLst/>
            <a:gdLst/>
            <a:ahLst/>
            <a:cxnLst/>
            <a:rect l="l" t="t" r="r" b="b"/>
            <a:pathLst>
              <a:path w="753487" h="305386">
                <a:moveTo>
                  <a:pt x="0" y="0"/>
                </a:moveTo>
                <a:lnTo>
                  <a:pt x="753487" y="0"/>
                </a:lnTo>
                <a:lnTo>
                  <a:pt x="753487" y="305386"/>
                </a:lnTo>
                <a:lnTo>
                  <a:pt x="0" y="305386"/>
                </a:lnTo>
                <a:close/>
              </a:path>
            </a:pathLst>
          </a:custGeom>
          <a:solidFill>
            <a:srgbClr val="EB6700"/>
          </a:solidFill>
        </p:spPr>
        <p:txBody>
          <a:bodyPr/>
          <a:lstStyle/>
          <a:p>
            <a:endParaRPr lang="fr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0BBBC4-47EE-E673-0AF6-BD377166773D}"/>
              </a:ext>
            </a:extLst>
          </p:cNvPr>
          <p:cNvSpPr txBox="1"/>
          <p:nvPr/>
        </p:nvSpPr>
        <p:spPr>
          <a:xfrm>
            <a:off x="5364039" y="4249797"/>
            <a:ext cx="17363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FFFFFF"/>
                </a:solidFill>
                <a:latin typeface="Brandon Text Light" panose="020B0303020203060203" pitchFamily="34" charset="0"/>
                <a:ea typeface="Poppins Semi-Bold"/>
                <a:cs typeface="Poppins Semi-Bold"/>
                <a:sym typeface="Poppins Semi-Bold"/>
              </a:rPr>
              <a:t>2026</a:t>
            </a:r>
            <a:endParaRPr lang="fr-BE" sz="5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874BE6-B588-54F1-1536-3B19748CE8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850" y="7168971"/>
            <a:ext cx="3657397" cy="36553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0F9A02-401F-4E7D-D044-537156E49F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377" y="9394946"/>
            <a:ext cx="2031746" cy="10539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857D36-4FFA-EE3A-CA53-406C677AE5F4}"/>
              </a:ext>
            </a:extLst>
          </p:cNvPr>
          <p:cNvSpPr txBox="1"/>
          <p:nvPr/>
        </p:nvSpPr>
        <p:spPr>
          <a:xfrm>
            <a:off x="170962" y="248796"/>
            <a:ext cx="60842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59BAA3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BASE DE DONNÉES  MOULINS BELGES POUR BRUXELLES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7833D8-8653-BE92-0297-42C5FCC10F60}"/>
              </a:ext>
            </a:extLst>
          </p:cNvPr>
          <p:cNvSpPr txBox="1"/>
          <p:nvPr/>
        </p:nvSpPr>
        <p:spPr>
          <a:xfrm>
            <a:off x="170962" y="2667104"/>
            <a:ext cx="6466114" cy="2177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26"/>
              </a:lnSpc>
            </a:pPr>
            <a:r>
              <a:rPr lang="en-US" sz="4200" b="1" dirty="0">
                <a:solidFill>
                  <a:srgbClr val="59BAA3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DATABASE</a:t>
            </a:r>
          </a:p>
          <a:p>
            <a:pPr>
              <a:lnSpc>
                <a:spcPts val="4726"/>
              </a:lnSpc>
            </a:pPr>
            <a:r>
              <a:rPr lang="en-US" sz="4200" b="1" dirty="0">
                <a:solidFill>
                  <a:srgbClr val="59BAA3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BELGISCHE MOLENS </a:t>
            </a:r>
          </a:p>
          <a:p>
            <a:pPr>
              <a:lnSpc>
                <a:spcPts val="4726"/>
              </a:lnSpc>
            </a:pPr>
            <a:r>
              <a:rPr lang="en-US" sz="4200" b="1" dirty="0">
                <a:solidFill>
                  <a:srgbClr val="59BAA3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VOOR BRUSSEL</a:t>
            </a:r>
          </a:p>
          <a:p>
            <a:endParaRPr lang="fr-B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357329-9476-A4C1-7D48-A73C817C673E}"/>
              </a:ext>
            </a:extLst>
          </p:cNvPr>
          <p:cNvSpPr txBox="1"/>
          <p:nvPr/>
        </p:nvSpPr>
        <p:spPr>
          <a:xfrm>
            <a:off x="170962" y="2035373"/>
            <a:ext cx="8490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59BAA3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-</a:t>
            </a:r>
            <a:endParaRPr lang="fr-BE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11944-9E5E-5096-91CC-78F0D6DA5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C225181-EDF5-EC17-1BD5-3008A9FD79F7}"/>
              </a:ext>
            </a:extLst>
          </p:cNvPr>
          <p:cNvSpPr/>
          <p:nvPr/>
        </p:nvSpPr>
        <p:spPr>
          <a:xfrm>
            <a:off x="6628339" y="9829936"/>
            <a:ext cx="931661" cy="931661"/>
          </a:xfrm>
          <a:custGeom>
            <a:avLst/>
            <a:gdLst/>
            <a:ahLst/>
            <a:cxnLst/>
            <a:rect l="l" t="t" r="r" b="b"/>
            <a:pathLst>
              <a:path w="931661" h="931661">
                <a:moveTo>
                  <a:pt x="0" y="0"/>
                </a:moveTo>
                <a:lnTo>
                  <a:pt x="931661" y="0"/>
                </a:lnTo>
                <a:lnTo>
                  <a:pt x="931661" y="931661"/>
                </a:lnTo>
                <a:lnTo>
                  <a:pt x="0" y="9316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89AE8924-157F-3A1D-03D1-839AABB8AC28}"/>
              </a:ext>
            </a:extLst>
          </p:cNvPr>
          <p:cNvGrpSpPr/>
          <p:nvPr/>
        </p:nvGrpSpPr>
        <p:grpSpPr>
          <a:xfrm>
            <a:off x="149310" y="1467994"/>
            <a:ext cx="3512299" cy="5413567"/>
            <a:chOff x="0" y="-35437"/>
            <a:chExt cx="4480480" cy="7427670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1F5225B2-2890-C34D-497F-27324AE06CB7}"/>
                </a:ext>
              </a:extLst>
            </p:cNvPr>
            <p:cNvGrpSpPr/>
            <p:nvPr/>
          </p:nvGrpSpPr>
          <p:grpSpPr>
            <a:xfrm>
              <a:off x="0" y="-35437"/>
              <a:ext cx="4480480" cy="7427670"/>
              <a:chOff x="0" y="-9525"/>
              <a:chExt cx="1204277" cy="1996432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20ACE7D2-D837-03D9-42CF-98717C889704}"/>
                  </a:ext>
                </a:extLst>
              </p:cNvPr>
              <p:cNvSpPr/>
              <p:nvPr/>
            </p:nvSpPr>
            <p:spPr>
              <a:xfrm>
                <a:off x="15674" y="0"/>
                <a:ext cx="1179030" cy="1986907"/>
              </a:xfrm>
              <a:custGeom>
                <a:avLst/>
                <a:gdLst/>
                <a:ahLst/>
                <a:cxnLst/>
                <a:rect l="l" t="t" r="r" b="b"/>
                <a:pathLst>
                  <a:path w="1204277" h="1787934">
                    <a:moveTo>
                      <a:pt x="85244" y="0"/>
                    </a:moveTo>
                    <a:lnTo>
                      <a:pt x="1119033" y="0"/>
                    </a:lnTo>
                    <a:cubicBezTo>
                      <a:pt x="1166112" y="0"/>
                      <a:pt x="1204277" y="38165"/>
                      <a:pt x="1204277" y="85244"/>
                    </a:cubicBezTo>
                    <a:lnTo>
                      <a:pt x="1204277" y="1702689"/>
                    </a:lnTo>
                    <a:cubicBezTo>
                      <a:pt x="1204277" y="1725298"/>
                      <a:pt x="1195296" y="1746980"/>
                      <a:pt x="1179310" y="1762966"/>
                    </a:cubicBezTo>
                    <a:cubicBezTo>
                      <a:pt x="1163323" y="1778953"/>
                      <a:pt x="1141641" y="1787934"/>
                      <a:pt x="1119033" y="1787934"/>
                    </a:cubicBezTo>
                    <a:lnTo>
                      <a:pt x="85244" y="1787934"/>
                    </a:lnTo>
                    <a:cubicBezTo>
                      <a:pt x="38165" y="1787934"/>
                      <a:pt x="0" y="1749769"/>
                      <a:pt x="0" y="1702689"/>
                    </a:cubicBezTo>
                    <a:lnTo>
                      <a:pt x="0" y="85244"/>
                    </a:lnTo>
                    <a:cubicBezTo>
                      <a:pt x="0" y="38165"/>
                      <a:pt x="38165" y="0"/>
                      <a:pt x="85244" y="0"/>
                    </a:cubicBezTo>
                    <a:close/>
                  </a:path>
                </a:pathLst>
              </a:custGeom>
              <a:noFill/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C0E02A35-5E80-F6D4-767D-B473DD8F273F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204277" cy="17974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66"/>
                  </a:lnSpc>
                </a:pPr>
                <a:endParaRPr/>
              </a:p>
            </p:txBody>
          </p:sp>
        </p:grp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6BD229EE-C94D-83DC-A6B7-C0E50FF10676}"/>
                </a:ext>
              </a:extLst>
            </p:cNvPr>
            <p:cNvSpPr txBox="1"/>
            <p:nvPr/>
          </p:nvSpPr>
          <p:spPr>
            <a:xfrm>
              <a:off x="450325" y="211172"/>
              <a:ext cx="3870351" cy="66509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765"/>
                </a:lnSpc>
              </a:pP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Lieu </a:t>
              </a:r>
              <a:r>
                <a:rPr lang="en-US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: </a:t>
              </a:r>
              <a:r>
                <a:rPr lang="en-US" sz="1423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Tourinnes</a:t>
              </a:r>
              <a:r>
                <a:rPr lang="en-US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-la-Grosse (Brabant Wallon)</a:t>
              </a:r>
            </a:p>
            <a:p>
              <a:pPr algn="l">
                <a:lnSpc>
                  <a:spcPts val="1765"/>
                </a:lnSpc>
              </a:pPr>
              <a:endPara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Type de moulin : </a:t>
              </a:r>
              <a:r>
                <a:rPr lang="en-US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Sur </a:t>
              </a:r>
              <a:r>
                <a:rPr lang="en-US" sz="1423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pierre</a:t>
              </a:r>
              <a:endPara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Type de </a:t>
              </a:r>
              <a:r>
                <a:rPr lang="en-US" sz="1423" b="1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farine</a:t>
              </a: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:</a:t>
              </a:r>
              <a:r>
                <a:rPr lang="en-US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  <a:r>
                <a:rPr lang="fr-BE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Froment, épeautre, petit épeautre, seigle, grand épeautre</a:t>
              </a:r>
            </a:p>
            <a:p>
              <a:pPr>
                <a:lnSpc>
                  <a:spcPts val="1765"/>
                </a:lnSpc>
              </a:pPr>
              <a:endPara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Origine du </a:t>
              </a:r>
              <a:r>
                <a:rPr lang="en-US" sz="1423" b="1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blé</a:t>
              </a: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: </a:t>
              </a:r>
              <a:r>
                <a:rPr lang="fr-BE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100% Wallonie</a:t>
              </a:r>
              <a:endPara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endParaRPr>
            </a:p>
            <a:p>
              <a:pPr algn="l">
                <a:lnSpc>
                  <a:spcPts val="1765"/>
                </a:lnSpc>
              </a:pPr>
              <a:endParaRPr lang="en-US" sz="1423" b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Taux</a:t>
              </a: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de cendre :</a:t>
              </a:r>
              <a:r>
                <a:rPr lang="en-US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  <a:r>
                <a:rPr lang="fr-BE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T55, T75, T80</a:t>
              </a:r>
              <a:endPara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Jours de livraison : </a:t>
              </a:r>
              <a:r>
                <a:rPr lang="fr-BE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Ils débutent et c'est en fonction du boulanger</a:t>
              </a:r>
            </a:p>
            <a:p>
              <a:pPr>
                <a:lnSpc>
                  <a:spcPts val="1765"/>
                </a:lnSpc>
              </a:pPr>
              <a:endParaRPr lang="fr-BE" sz="1423" b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Franco : </a:t>
              </a:r>
              <a:r>
                <a:rPr lang="fr-BE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"/>
                  <a:sym typeface="Poppins"/>
                </a:rPr>
                <a:t>5</a:t>
              </a:r>
              <a:r>
                <a:rPr lang="fr-BE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00 kg</a:t>
              </a:r>
              <a:endParaRPr lang="pt-BR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endParaRPr lang="pt-BR" sz="1423" b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Gamme</a:t>
              </a: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bio ? </a:t>
              </a:r>
              <a:r>
                <a:rPr lang="en-US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100% bio</a:t>
              </a:r>
            </a:p>
            <a:p>
              <a:pPr algn="l">
                <a:lnSpc>
                  <a:spcPts val="1765"/>
                </a:lnSpc>
              </a:pPr>
              <a:endPara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Farine </a:t>
              </a:r>
              <a:r>
                <a:rPr lang="en-US" sz="1423" b="1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stabilisée</a:t>
              </a: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? </a:t>
              </a:r>
              <a:r>
                <a:rPr lang="en-US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Non</a:t>
              </a:r>
            </a:p>
            <a:p>
              <a:pPr algn="l">
                <a:lnSpc>
                  <a:spcPts val="1765"/>
                </a:lnSpc>
                <a:spcBef>
                  <a:spcPct val="0"/>
                </a:spcBef>
              </a:pPr>
              <a:r>
                <a:rPr lang="en-US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6E193C9D-2C09-9924-E248-7AC8FBE6D917}"/>
              </a:ext>
            </a:extLst>
          </p:cNvPr>
          <p:cNvGrpSpPr/>
          <p:nvPr/>
        </p:nvGrpSpPr>
        <p:grpSpPr>
          <a:xfrm>
            <a:off x="3913295" y="4252689"/>
            <a:ext cx="3360360" cy="5864232"/>
            <a:chOff x="0" y="-35437"/>
            <a:chExt cx="4480480" cy="7818977"/>
          </a:xfrm>
        </p:grpSpPr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AACE3FA2-F5D5-FD73-D3E1-F08EC1FC6A45}"/>
                </a:ext>
              </a:extLst>
            </p:cNvPr>
            <p:cNvGrpSpPr/>
            <p:nvPr/>
          </p:nvGrpSpPr>
          <p:grpSpPr>
            <a:xfrm>
              <a:off x="0" y="-35437"/>
              <a:ext cx="4480480" cy="7818977"/>
              <a:chOff x="0" y="-9525"/>
              <a:chExt cx="1204277" cy="2101609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82841612-9567-5FFB-9D51-07BD9A06CFF5}"/>
                  </a:ext>
                </a:extLst>
              </p:cNvPr>
              <p:cNvSpPr/>
              <p:nvPr/>
            </p:nvSpPr>
            <p:spPr>
              <a:xfrm>
                <a:off x="0" y="0"/>
                <a:ext cx="1204277" cy="2092084"/>
              </a:xfrm>
              <a:custGeom>
                <a:avLst/>
                <a:gdLst/>
                <a:ahLst/>
                <a:cxnLst/>
                <a:rect l="l" t="t" r="r" b="b"/>
                <a:pathLst>
                  <a:path w="1204277" h="1944957">
                    <a:moveTo>
                      <a:pt x="85244" y="0"/>
                    </a:moveTo>
                    <a:lnTo>
                      <a:pt x="1119033" y="0"/>
                    </a:lnTo>
                    <a:cubicBezTo>
                      <a:pt x="1166112" y="0"/>
                      <a:pt x="1204277" y="38165"/>
                      <a:pt x="1204277" y="85244"/>
                    </a:cubicBezTo>
                    <a:lnTo>
                      <a:pt x="1204277" y="1859712"/>
                    </a:lnTo>
                    <a:cubicBezTo>
                      <a:pt x="1204277" y="1906792"/>
                      <a:pt x="1166112" y="1944957"/>
                      <a:pt x="1119033" y="1944957"/>
                    </a:cubicBezTo>
                    <a:lnTo>
                      <a:pt x="85244" y="1944957"/>
                    </a:lnTo>
                    <a:cubicBezTo>
                      <a:pt x="38165" y="1944957"/>
                      <a:pt x="0" y="1906792"/>
                      <a:pt x="0" y="1859712"/>
                    </a:cubicBezTo>
                    <a:lnTo>
                      <a:pt x="0" y="85244"/>
                    </a:lnTo>
                    <a:cubicBezTo>
                      <a:pt x="0" y="38165"/>
                      <a:pt x="38165" y="0"/>
                      <a:pt x="85244" y="0"/>
                    </a:cubicBezTo>
                    <a:close/>
                  </a:path>
                </a:pathLst>
              </a:custGeom>
              <a:noFill/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6" name="TextBox 16">
                <a:extLst>
                  <a:ext uri="{FF2B5EF4-FFF2-40B4-BE49-F238E27FC236}">
                    <a16:creationId xmlns:a16="http://schemas.microsoft.com/office/drawing/2014/main" id="{FC6FA525-A2E9-A5D6-A3B4-AFB13CC0EB87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204277" cy="1954482"/>
              </a:xfrm>
              <a:prstGeom prst="rect">
                <a:avLst/>
              </a:prstGeom>
              <a:no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66"/>
                  </a:lnSpc>
                </a:pPr>
                <a:endParaRPr/>
              </a:p>
            </p:txBody>
          </p:sp>
        </p:grp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DAACBB8E-CFF7-D5F1-8E51-DAF32B56893B}"/>
                </a:ext>
              </a:extLst>
            </p:cNvPr>
            <p:cNvSpPr txBox="1"/>
            <p:nvPr/>
          </p:nvSpPr>
          <p:spPr>
            <a:xfrm>
              <a:off x="353949" y="264502"/>
              <a:ext cx="3908689" cy="677108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Plaats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: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Tourinnes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-la-Grosse (Waals Brabant)</a:t>
              </a: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Molentype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Op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steen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Meelsoort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Tarwe, spelt, kleine spelt, rogge, grote spelt</a:t>
              </a: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Oorsprong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100% </a:t>
              </a:r>
              <a:r>
                <a:rPr lang="fr-BE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Wallonië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endParaRPr>
            </a:p>
            <a:p>
              <a:pPr algn="l">
                <a:lnSpc>
                  <a:spcPts val="1765"/>
                </a:lnSpc>
              </a:pPr>
              <a:endPara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Asgehalte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T55, T75, T80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Bezorgdagen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Ze beginnen en het hangt af van de bakker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endParaRP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Franco: </a:t>
              </a:r>
              <a:r>
                <a:rPr lang="nl-NL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"/>
                  <a:sym typeface="Poppins"/>
                </a:rPr>
                <a:t>5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00 kg</a:t>
              </a: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Biologisch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assortiment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?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100%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biologisch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Gestabiliseerd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?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Nee</a:t>
              </a:r>
            </a:p>
            <a:p>
              <a:pPr algn="l">
                <a:lnSpc>
                  <a:spcPts val="1765"/>
                </a:lnSpc>
                <a:spcBef>
                  <a:spcPct val="0"/>
                </a:spcBef>
              </a:pP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F165720D-636A-E9B8-9834-A8327172CEA8}"/>
              </a:ext>
            </a:extLst>
          </p:cNvPr>
          <p:cNvSpPr txBox="1"/>
          <p:nvPr/>
        </p:nvSpPr>
        <p:spPr>
          <a:xfrm>
            <a:off x="0" y="477266"/>
            <a:ext cx="7560000" cy="555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3"/>
              </a:lnSpc>
            </a:pPr>
            <a:r>
              <a:rPr lang="en-US" sz="4400" b="1">
                <a:solidFill>
                  <a:srgbClr val="59BAA3"/>
                </a:solidFill>
                <a:latin typeface="Brandon Text Light"/>
                <a:ea typeface="Poppins"/>
                <a:cs typeface="Poppins"/>
                <a:sym typeface="Poppins"/>
              </a:rPr>
              <a:t>L’ESPINETTE</a:t>
            </a:r>
            <a:endParaRPr lang="en-US" sz="4448" b="1">
              <a:solidFill>
                <a:srgbClr val="59BAA3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</p:txBody>
      </p:sp>
      <p:pic>
        <p:nvPicPr>
          <p:cNvPr id="21" name="Image 20" descr="Une image contenant texte, Emballages, sac, accessoire">
            <a:extLst>
              <a:ext uri="{FF2B5EF4-FFF2-40B4-BE49-F238E27FC236}">
                <a16:creationId xmlns:a16="http://schemas.microsoft.com/office/drawing/2014/main" id="{57B38FA5-F802-F9A4-88E5-6EE1325C67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75" r="3876" b="-1250"/>
          <a:stretch>
            <a:fillRect/>
          </a:stretch>
        </p:blipFill>
        <p:spPr>
          <a:xfrm>
            <a:off x="4375519" y="1303578"/>
            <a:ext cx="2037685" cy="2711308"/>
          </a:xfrm>
          <a:prstGeom prst="rect">
            <a:avLst/>
          </a:prstGeom>
        </p:spPr>
      </p:pic>
      <p:sp>
        <p:nvSpPr>
          <p:cNvPr id="20" name="Freeform 7">
            <a:extLst>
              <a:ext uri="{FF2B5EF4-FFF2-40B4-BE49-F238E27FC236}">
                <a16:creationId xmlns:a16="http://schemas.microsoft.com/office/drawing/2014/main" id="{0D15D83C-4905-2C3D-72AF-DFB1C53CBFB4}"/>
              </a:ext>
            </a:extLst>
          </p:cNvPr>
          <p:cNvSpPr/>
          <p:nvPr/>
        </p:nvSpPr>
        <p:spPr>
          <a:xfrm>
            <a:off x="3955357" y="4257871"/>
            <a:ext cx="3324316" cy="5615749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67BD707E-830A-1A66-407F-F05084B8419E}"/>
              </a:ext>
            </a:extLst>
          </p:cNvPr>
          <p:cNvSpPr/>
          <p:nvPr/>
        </p:nvSpPr>
        <p:spPr>
          <a:xfrm>
            <a:off x="319086" y="1305173"/>
            <a:ext cx="3308601" cy="5582846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A8024429-FF43-BC8B-E172-FCD973A54D2B}"/>
              </a:ext>
            </a:extLst>
          </p:cNvPr>
          <p:cNvSpPr/>
          <p:nvPr/>
        </p:nvSpPr>
        <p:spPr>
          <a:xfrm>
            <a:off x="357352" y="7296158"/>
            <a:ext cx="3311595" cy="1426747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rgbClr val="59BAA3"/>
            </a:solidFill>
          </a:ln>
        </p:spPr>
        <p:txBody>
          <a:bodyPr/>
          <a:lstStyle/>
          <a:p>
            <a:endParaRPr lang="fr-BE"/>
          </a:p>
        </p:txBody>
      </p:sp>
      <p:pic>
        <p:nvPicPr>
          <p:cNvPr id="33" name="Graphic 32" descr="Receiver with solid fill">
            <a:extLst>
              <a:ext uri="{FF2B5EF4-FFF2-40B4-BE49-F238E27FC236}">
                <a16:creationId xmlns:a16="http://schemas.microsoft.com/office/drawing/2014/main" id="{A770497B-99DE-AFC4-3635-C3707ACBD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3114" y="7819518"/>
            <a:ext cx="275845" cy="275845"/>
          </a:xfrm>
          <a:prstGeom prst="rect">
            <a:avLst/>
          </a:prstGeom>
        </p:spPr>
      </p:pic>
      <p:pic>
        <p:nvPicPr>
          <p:cNvPr id="35" name="Graphic 34" descr="Envelope with solid fill">
            <a:extLst>
              <a:ext uri="{FF2B5EF4-FFF2-40B4-BE49-F238E27FC236}">
                <a16:creationId xmlns:a16="http://schemas.microsoft.com/office/drawing/2014/main" id="{DFA120F0-7AE5-5140-B26A-5C851CF492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6822" y="7422226"/>
            <a:ext cx="292137" cy="292137"/>
          </a:xfrm>
          <a:prstGeom prst="rect">
            <a:avLst/>
          </a:prstGeom>
        </p:spPr>
      </p:pic>
      <p:pic>
        <p:nvPicPr>
          <p:cNvPr id="37" name="Graphic 36" descr="World with solid fill">
            <a:extLst>
              <a:ext uri="{FF2B5EF4-FFF2-40B4-BE49-F238E27FC236}">
                <a16:creationId xmlns:a16="http://schemas.microsoft.com/office/drawing/2014/main" id="{8248A7BC-C69F-3D06-3CAF-41D6466AF1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6821" y="8260426"/>
            <a:ext cx="292138" cy="29213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2462DA4-7F9C-A6DF-52DF-35604956F161}"/>
              </a:ext>
            </a:extLst>
          </p:cNvPr>
          <p:cNvSpPr txBox="1"/>
          <p:nvPr/>
        </p:nvSpPr>
        <p:spPr>
          <a:xfrm>
            <a:off x="975434" y="7821212"/>
            <a:ext cx="3793524" cy="3818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2256"/>
              </a:lnSpc>
              <a:spcBef>
                <a:spcPct val="0"/>
              </a:spcBef>
            </a:pPr>
            <a:r>
              <a:rPr lang="en-US" sz="1400" b="1">
                <a:solidFill>
                  <a:srgbClr val="59BAA3"/>
                </a:solidFill>
                <a:latin typeface="Brandon Text Light"/>
                <a:ea typeface="Calibri"/>
                <a:cs typeface="Poppins"/>
                <a:sym typeface="Poppins"/>
              </a:rPr>
              <a:t> </a:t>
            </a:r>
            <a:r>
              <a:rPr lang="en-US" sz="1400">
                <a:solidFill>
                  <a:srgbClr val="59BAA3"/>
                </a:solidFill>
                <a:latin typeface="Brandon Text Light"/>
                <a:ea typeface="Calibri"/>
                <a:cs typeface="Calibri"/>
              </a:rPr>
              <a:t>0474 50 15 48 </a:t>
            </a:r>
            <a:endParaRPr lang="en-US" sz="1400">
              <a:solidFill>
                <a:srgbClr val="59BAA3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C8CD2F5-D704-0E58-6B04-871E43EB3299}"/>
              </a:ext>
            </a:extLst>
          </p:cNvPr>
          <p:cNvSpPr txBox="1"/>
          <p:nvPr/>
        </p:nvSpPr>
        <p:spPr>
          <a:xfrm>
            <a:off x="1029089" y="8202212"/>
            <a:ext cx="3793524" cy="5828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b="1">
                <a:solidFill>
                  <a:srgbClr val="59BAA3"/>
                </a:solidFill>
                <a:latin typeface="Brandon Text Light"/>
                <a:cs typeface="Poppins"/>
                <a:sym typeface="Poppin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L'Espinette</a:t>
            </a:r>
            <a:endParaRPr lang="en-US"/>
          </a:p>
          <a:p>
            <a:pPr>
              <a:lnSpc>
                <a:spcPts val="2256"/>
              </a:lnSpc>
              <a:spcBef>
                <a:spcPct val="0"/>
              </a:spcBef>
            </a:pPr>
            <a:endParaRPr lang="en-US" sz="1400">
              <a:solidFill>
                <a:srgbClr val="59BAA3"/>
              </a:solidFill>
              <a:latin typeface="Brandon Text Light" panose="020B0303020203060203" pitchFamily="34" charset="0"/>
              <a:ea typeface="Poppins"/>
              <a:cs typeface="Poppin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55A419E-AAF9-2066-F286-DF20A46D75E3}"/>
              </a:ext>
            </a:extLst>
          </p:cNvPr>
          <p:cNvSpPr txBox="1"/>
          <p:nvPr/>
        </p:nvSpPr>
        <p:spPr>
          <a:xfrm>
            <a:off x="958958" y="7416395"/>
            <a:ext cx="2160079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>
                <a:solidFill>
                  <a:srgbClr val="59BAA3"/>
                </a:solidFill>
                <a:latin typeface="Brandon Text Light"/>
                <a:ea typeface="Calibri"/>
                <a:cs typeface="Poppins Bold"/>
                <a:sym typeface="Poppins 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lespinettebio</a:t>
            </a:r>
            <a:r>
              <a:rPr lang="en-US" sz="1400">
                <a:solidFill>
                  <a:srgbClr val="59BAA3"/>
                </a:solidFill>
                <a:latin typeface="Brandon Text Light"/>
                <a:ea typeface="Calibri"/>
                <a:cs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@gmail.com</a:t>
            </a:r>
            <a:endParaRPr lang="en-US"/>
          </a:p>
          <a:p>
            <a:endParaRPr lang="en-US" sz="1400" b="1">
              <a:solidFill>
                <a:srgbClr val="59BAA3"/>
              </a:solidFill>
              <a:latin typeface="Brandon Text Light" panose="020B0303020203060203" pitchFamily="34" charset="0"/>
              <a:ea typeface="Poppins"/>
              <a:cs typeface="Poppins Bold"/>
            </a:endParaRPr>
          </a:p>
        </p:txBody>
      </p:sp>
    </p:spTree>
    <p:extLst>
      <p:ext uri="{BB962C8B-B14F-4D97-AF65-F5344CB8AC3E}">
        <p14:creationId xmlns:p14="http://schemas.microsoft.com/office/powerpoint/2010/main" val="2168639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8B879-7B41-2A0E-44FC-97313B9A1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AB82AF69-9377-DF5B-36E4-3E04980661CA}"/>
              </a:ext>
            </a:extLst>
          </p:cNvPr>
          <p:cNvSpPr txBox="1"/>
          <p:nvPr/>
        </p:nvSpPr>
        <p:spPr>
          <a:xfrm>
            <a:off x="581613" y="1535021"/>
            <a:ext cx="3040470" cy="5078313"/>
          </a:xfrm>
          <a:prstGeom prst="rect">
            <a:avLst/>
          </a:prstGeom>
          <a:ln>
            <a:noFill/>
          </a:ln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5"/>
              </a:lnSpc>
            </a:pPr>
            <a:r>
              <a: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Lieu </a:t>
            </a:r>
            <a:r>
              <a: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: Saint-Georges-sur-Meuse</a:t>
            </a:r>
          </a:p>
          <a:p>
            <a:pPr algn="l">
              <a:lnSpc>
                <a:spcPts val="1765"/>
              </a:lnSpc>
            </a:pPr>
            <a:endParaRPr lang="en-US" sz="1423" dirty="0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1765"/>
              </a:lnSpc>
            </a:pPr>
            <a:r>
              <a: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Type de moulin : </a:t>
            </a:r>
            <a:r>
              <a: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Sur </a:t>
            </a:r>
            <a:r>
              <a:rPr lang="en-US" sz="1423" dirty="0" err="1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pierre</a:t>
            </a:r>
            <a:endParaRPr lang="en-US" sz="1423" dirty="0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1765"/>
              </a:lnSpc>
            </a:pPr>
            <a:endParaRPr lang="en-US" sz="1423" dirty="0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Type de </a:t>
            </a:r>
            <a:r>
              <a:rPr lang="en-US" sz="1423" b="1" dirty="0" err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farine</a:t>
            </a:r>
            <a:r>
              <a: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:</a:t>
            </a:r>
            <a:r>
              <a: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</a:t>
            </a:r>
            <a:r>
              <a:rPr lang="fr-BE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Froment, épeautre, petit épeautre, seigle, sarrasin</a:t>
            </a:r>
          </a:p>
          <a:p>
            <a:pPr>
              <a:lnSpc>
                <a:spcPts val="1765"/>
              </a:lnSpc>
            </a:pPr>
            <a:endParaRPr lang="en-US" sz="1423" dirty="0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Origine du </a:t>
            </a:r>
            <a:r>
              <a:rPr lang="en-US" sz="1423" b="1" dirty="0" err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blé</a:t>
            </a:r>
            <a:r>
              <a: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: </a:t>
            </a:r>
            <a:r>
              <a:rPr lang="fr-BE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100% Wallonie</a:t>
            </a:r>
            <a:endParaRPr lang="en-US" sz="1423" dirty="0">
              <a:solidFill>
                <a:srgbClr val="000000"/>
              </a:solidFill>
              <a:latin typeface="Brandon Text Light" panose="020B0303020203060203" pitchFamily="34" charset="0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1765"/>
              </a:lnSpc>
            </a:pPr>
            <a:endParaRPr lang="en-US" sz="1423" b="1" dirty="0">
              <a:solidFill>
                <a:srgbClr val="000000"/>
              </a:solidFill>
              <a:latin typeface="Brandon Text Light" panose="020B0303020203060203" pitchFamily="34" charset="0"/>
              <a:ea typeface="Poppins Bold"/>
              <a:cs typeface="Poppins Bold"/>
              <a:sym typeface="Poppins Bold"/>
            </a:endParaRPr>
          </a:p>
          <a:p>
            <a:pPr>
              <a:lnSpc>
                <a:spcPts val="1765"/>
              </a:lnSpc>
            </a:pPr>
            <a:r>
              <a:rPr lang="en-US" sz="1423" b="1" dirty="0" err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Taux</a:t>
            </a:r>
            <a:r>
              <a: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de cendre :</a:t>
            </a:r>
            <a:r>
              <a: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</a:t>
            </a:r>
            <a:r>
              <a:rPr lang="fr-BE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Blanche, semi-complète, complète, </a:t>
            </a:r>
            <a:r>
              <a:rPr lang="fr-BE" sz="1423" dirty="0" err="1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patissière</a:t>
            </a:r>
            <a:endParaRPr lang="en-US" sz="1423" dirty="0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1765"/>
              </a:lnSpc>
            </a:pPr>
            <a:endParaRPr lang="en-US" sz="1423" dirty="0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23" b="1" dirty="0" err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Jours</a:t>
            </a:r>
            <a:r>
              <a: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de livraison : </a:t>
            </a:r>
            <a:r>
              <a:rPr lang="fr-BE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Jeudi mais s'adapte</a:t>
            </a:r>
          </a:p>
          <a:p>
            <a:pPr>
              <a:lnSpc>
                <a:spcPts val="1765"/>
              </a:lnSpc>
            </a:pPr>
            <a:endParaRPr lang="fr-BE" sz="1423" b="1" dirty="0">
              <a:solidFill>
                <a:srgbClr val="000000"/>
              </a:solidFill>
              <a:latin typeface="Brandon Text Light" panose="020B0303020203060203" pitchFamily="34" charset="0"/>
              <a:ea typeface="Poppins Bold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Franco : </a:t>
            </a:r>
            <a:r>
              <a:rPr lang="fr-BE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Pas de franco mais quantité minimale par type de produit - 250kg</a:t>
            </a:r>
            <a:endParaRPr lang="pt-BR" sz="1423" dirty="0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endParaRPr lang="pt-BR" sz="1423" b="1" dirty="0">
              <a:solidFill>
                <a:srgbClr val="000000"/>
              </a:solidFill>
              <a:latin typeface="Brandon Text Light" panose="020B0303020203060203" pitchFamily="34" charset="0"/>
              <a:ea typeface="Poppins Bold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Gamme bio ? </a:t>
            </a:r>
            <a:r>
              <a: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100% bio</a:t>
            </a:r>
          </a:p>
          <a:p>
            <a:pPr algn="l">
              <a:lnSpc>
                <a:spcPts val="1765"/>
              </a:lnSpc>
            </a:pPr>
            <a:endParaRPr lang="en-US" sz="1423" dirty="0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1765"/>
              </a:lnSpc>
            </a:pPr>
            <a:r>
              <a: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Farine </a:t>
            </a:r>
            <a:r>
              <a:rPr lang="en-US" sz="1423" b="1" dirty="0" err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stabilisée</a:t>
            </a:r>
            <a:r>
              <a: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? </a:t>
            </a:r>
            <a:r>
              <a: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Non</a:t>
            </a:r>
          </a:p>
          <a:p>
            <a:pPr algn="l">
              <a:lnSpc>
                <a:spcPts val="1765"/>
              </a:lnSpc>
              <a:spcBef>
                <a:spcPct val="0"/>
              </a:spcBef>
            </a:pPr>
            <a:r>
              <a: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</a:t>
            </a: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92871268-6D27-81E7-158E-21026901B384}"/>
              </a:ext>
            </a:extLst>
          </p:cNvPr>
          <p:cNvGrpSpPr/>
          <p:nvPr/>
        </p:nvGrpSpPr>
        <p:grpSpPr>
          <a:xfrm>
            <a:off x="3920026" y="4366292"/>
            <a:ext cx="3360360" cy="5737768"/>
            <a:chOff x="0" y="-35437"/>
            <a:chExt cx="4480480" cy="8346657"/>
          </a:xfrm>
        </p:grpSpPr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8460D07A-6788-C7F7-E848-C3D99A770B05}"/>
                </a:ext>
              </a:extLst>
            </p:cNvPr>
            <p:cNvGrpSpPr/>
            <p:nvPr/>
          </p:nvGrpSpPr>
          <p:grpSpPr>
            <a:xfrm>
              <a:off x="0" y="-35437"/>
              <a:ext cx="4480480" cy="7818977"/>
              <a:chOff x="0" y="-9525"/>
              <a:chExt cx="1204277" cy="2101609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2EE30177-79C7-1DDD-F313-F6ACDEB1970C}"/>
                  </a:ext>
                </a:extLst>
              </p:cNvPr>
              <p:cNvSpPr/>
              <p:nvPr/>
            </p:nvSpPr>
            <p:spPr>
              <a:xfrm>
                <a:off x="0" y="0"/>
                <a:ext cx="1204277" cy="2092084"/>
              </a:xfrm>
              <a:custGeom>
                <a:avLst/>
                <a:gdLst/>
                <a:ahLst/>
                <a:cxnLst/>
                <a:rect l="l" t="t" r="r" b="b"/>
                <a:pathLst>
                  <a:path w="1204277" h="1944957">
                    <a:moveTo>
                      <a:pt x="85244" y="0"/>
                    </a:moveTo>
                    <a:lnTo>
                      <a:pt x="1119033" y="0"/>
                    </a:lnTo>
                    <a:cubicBezTo>
                      <a:pt x="1166112" y="0"/>
                      <a:pt x="1204277" y="38165"/>
                      <a:pt x="1204277" y="85244"/>
                    </a:cubicBezTo>
                    <a:lnTo>
                      <a:pt x="1204277" y="1859712"/>
                    </a:lnTo>
                    <a:cubicBezTo>
                      <a:pt x="1204277" y="1906792"/>
                      <a:pt x="1166112" y="1944957"/>
                      <a:pt x="1119033" y="1944957"/>
                    </a:cubicBezTo>
                    <a:lnTo>
                      <a:pt x="85244" y="1944957"/>
                    </a:lnTo>
                    <a:cubicBezTo>
                      <a:pt x="38165" y="1944957"/>
                      <a:pt x="0" y="1906792"/>
                      <a:pt x="0" y="1859712"/>
                    </a:cubicBezTo>
                    <a:lnTo>
                      <a:pt x="0" y="85244"/>
                    </a:lnTo>
                    <a:cubicBezTo>
                      <a:pt x="0" y="38165"/>
                      <a:pt x="38165" y="0"/>
                      <a:pt x="85244" y="0"/>
                    </a:cubicBezTo>
                    <a:close/>
                  </a:path>
                </a:pathLst>
              </a:custGeom>
              <a:noFill/>
            </p:spPr>
            <p:txBody>
              <a:bodyPr lIns="91440" tIns="45720" rIns="91440" bIns="45720" anchor="t"/>
              <a:lstStyle/>
              <a:p>
                <a:endParaRPr lang="fr-BE">
                  <a:ea typeface="Calibri"/>
                  <a:cs typeface="Calibri"/>
                </a:endParaRPr>
              </a:p>
            </p:txBody>
          </p:sp>
          <p:sp>
            <p:nvSpPr>
              <p:cNvPr id="16" name="TextBox 16">
                <a:extLst>
                  <a:ext uri="{FF2B5EF4-FFF2-40B4-BE49-F238E27FC236}">
                    <a16:creationId xmlns:a16="http://schemas.microsoft.com/office/drawing/2014/main" id="{0ED737E5-1E43-62A3-D857-394E16710C26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204277" cy="19544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66"/>
                  </a:lnSpc>
                </a:pPr>
                <a:endParaRPr/>
              </a:p>
            </p:txBody>
          </p:sp>
        </p:grp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556A5942-0924-93F6-5A3A-76D8A6A84F62}"/>
                </a:ext>
              </a:extLst>
            </p:cNvPr>
            <p:cNvSpPr txBox="1"/>
            <p:nvPr/>
          </p:nvSpPr>
          <p:spPr>
            <a:xfrm>
              <a:off x="288137" y="252287"/>
              <a:ext cx="3908689" cy="805893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Plaats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: Saint-Georges-sur-Meuse</a:t>
              </a: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Molentype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Op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steen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Meelsoort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Tarwe, spelt, kleine spelt, rogge, boekweit</a:t>
              </a: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Oorsprong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100% </a:t>
              </a:r>
              <a:r>
                <a:rPr lang="fr-BE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Wallonië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endParaRPr>
            </a:p>
            <a:p>
              <a:pPr algn="l">
                <a:lnSpc>
                  <a:spcPts val="1765"/>
                </a:lnSpc>
              </a:pPr>
              <a:endPara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Asgehalte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Blanche, Wit, </a:t>
              </a:r>
              <a:r>
                <a:rPr lang="fr-BE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halfvol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, vol, </a:t>
              </a:r>
              <a:r>
                <a:rPr lang="fr-BE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patisserie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Bezorgdagen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Donderdag, maar past zich aan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endParaRP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Franco: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Geen </a:t>
              </a:r>
              <a:r>
                <a:rPr lang="nl-NL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franco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, maar minimale hoeveelheid per producttype - 250 kg</a:t>
              </a: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Biologisch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assortiment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?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100%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biologisch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Gestabiliseerd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?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Nee</a:t>
              </a:r>
            </a:p>
            <a:p>
              <a:pPr algn="l">
                <a:lnSpc>
                  <a:spcPts val="1765"/>
                </a:lnSpc>
                <a:spcBef>
                  <a:spcPct val="0"/>
                </a:spcBef>
              </a:pP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F3B7231E-56D1-5854-E1BB-03B2565C4A2C}"/>
              </a:ext>
            </a:extLst>
          </p:cNvPr>
          <p:cNvSpPr txBox="1"/>
          <p:nvPr/>
        </p:nvSpPr>
        <p:spPr>
          <a:xfrm>
            <a:off x="0" y="477266"/>
            <a:ext cx="7560000" cy="555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3"/>
              </a:lnSpc>
            </a:pPr>
            <a:r>
              <a:rPr lang="en-US" sz="4400" b="1" dirty="0">
                <a:solidFill>
                  <a:srgbClr val="59BAA3"/>
                </a:solidFill>
                <a:latin typeface="Brandon Text Light"/>
                <a:ea typeface="Poppins"/>
                <a:cs typeface="Poppins"/>
                <a:sym typeface="Poppins"/>
              </a:rPr>
              <a:t>LES GRANDS BLÉS</a:t>
            </a:r>
          </a:p>
        </p:txBody>
      </p:sp>
      <p:pic>
        <p:nvPicPr>
          <p:cNvPr id="21" name="Image 20" descr="Une image contenant graine, Céréales alimentaires, Céréales complètes, Graines et oléagineux">
            <a:extLst>
              <a:ext uri="{FF2B5EF4-FFF2-40B4-BE49-F238E27FC236}">
                <a16:creationId xmlns:a16="http://schemas.microsoft.com/office/drawing/2014/main" id="{15479F3B-E94F-E131-B336-3DE9D3C6C1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5" r="9865" b="1364"/>
          <a:stretch>
            <a:fillRect/>
          </a:stretch>
        </p:blipFill>
        <p:spPr>
          <a:xfrm>
            <a:off x="3932426" y="1399913"/>
            <a:ext cx="3311272" cy="2672267"/>
          </a:xfrm>
          <a:prstGeom prst="rect">
            <a:avLst/>
          </a:prstGeom>
        </p:spPr>
      </p:pic>
      <p:sp>
        <p:nvSpPr>
          <p:cNvPr id="20" name="Freeform 7">
            <a:extLst>
              <a:ext uri="{FF2B5EF4-FFF2-40B4-BE49-F238E27FC236}">
                <a16:creationId xmlns:a16="http://schemas.microsoft.com/office/drawing/2014/main" id="{3CD0B944-B5F6-006A-2BAE-2221729569C4}"/>
              </a:ext>
            </a:extLst>
          </p:cNvPr>
          <p:cNvSpPr/>
          <p:nvPr/>
        </p:nvSpPr>
        <p:spPr>
          <a:xfrm>
            <a:off x="3923947" y="4371474"/>
            <a:ext cx="3324316" cy="5615749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AF7D8A50-1D6D-E945-AEC4-882527FFE376}"/>
              </a:ext>
            </a:extLst>
          </p:cNvPr>
          <p:cNvSpPr/>
          <p:nvPr/>
        </p:nvSpPr>
        <p:spPr>
          <a:xfrm>
            <a:off x="365367" y="1360391"/>
            <a:ext cx="3324316" cy="5220432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43" name="Freeform 7">
            <a:extLst>
              <a:ext uri="{FF2B5EF4-FFF2-40B4-BE49-F238E27FC236}">
                <a16:creationId xmlns:a16="http://schemas.microsoft.com/office/drawing/2014/main" id="{D0411DDC-EEB9-2314-FA53-38D79933F73D}"/>
              </a:ext>
            </a:extLst>
          </p:cNvPr>
          <p:cNvSpPr/>
          <p:nvPr/>
        </p:nvSpPr>
        <p:spPr>
          <a:xfrm>
            <a:off x="380535" y="6946098"/>
            <a:ext cx="3311595" cy="1426747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rgbClr val="59BAA3"/>
            </a:solidFill>
          </a:ln>
        </p:spPr>
        <p:txBody>
          <a:bodyPr/>
          <a:lstStyle/>
          <a:p>
            <a:endParaRPr lang="fr-BE"/>
          </a:p>
        </p:txBody>
      </p:sp>
      <p:pic>
        <p:nvPicPr>
          <p:cNvPr id="45" name="Graphic 44" descr="Receiver with solid fill">
            <a:extLst>
              <a:ext uri="{FF2B5EF4-FFF2-40B4-BE49-F238E27FC236}">
                <a16:creationId xmlns:a16="http://schemas.microsoft.com/office/drawing/2014/main" id="{B9F83A22-F982-EDD0-C7CF-C1A4A19B2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299" y="7469459"/>
            <a:ext cx="275845" cy="275845"/>
          </a:xfrm>
          <a:prstGeom prst="rect">
            <a:avLst/>
          </a:prstGeom>
        </p:spPr>
      </p:pic>
      <p:pic>
        <p:nvPicPr>
          <p:cNvPr id="47" name="Graphic 46" descr="Envelope with solid fill">
            <a:extLst>
              <a:ext uri="{FF2B5EF4-FFF2-40B4-BE49-F238E27FC236}">
                <a16:creationId xmlns:a16="http://schemas.microsoft.com/office/drawing/2014/main" id="{59835C41-A20D-E736-438B-5F790FEB24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0006" y="7072167"/>
            <a:ext cx="292137" cy="292137"/>
          </a:xfrm>
          <a:prstGeom prst="rect">
            <a:avLst/>
          </a:prstGeom>
        </p:spPr>
      </p:pic>
      <p:pic>
        <p:nvPicPr>
          <p:cNvPr id="49" name="Graphic 48" descr="World with solid fill">
            <a:extLst>
              <a:ext uri="{FF2B5EF4-FFF2-40B4-BE49-F238E27FC236}">
                <a16:creationId xmlns:a16="http://schemas.microsoft.com/office/drawing/2014/main" id="{75C545A8-74BD-E68D-FC46-3808DA3C8A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0005" y="7910366"/>
            <a:ext cx="292138" cy="29213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72EEA033-79C2-228C-66E7-18CFEF212ECB}"/>
              </a:ext>
            </a:extLst>
          </p:cNvPr>
          <p:cNvSpPr txBox="1"/>
          <p:nvPr/>
        </p:nvSpPr>
        <p:spPr>
          <a:xfrm>
            <a:off x="998618" y="7471153"/>
            <a:ext cx="3793524" cy="3818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2256"/>
              </a:lnSpc>
              <a:spcBef>
                <a:spcPct val="0"/>
              </a:spcBef>
            </a:pPr>
            <a:r>
              <a:rPr lang="en-US" sz="1400" b="1">
                <a:solidFill>
                  <a:srgbClr val="59BAA3"/>
                </a:solidFill>
                <a:latin typeface="Brandon Text Light"/>
                <a:ea typeface="Poppins"/>
                <a:cs typeface="Poppins"/>
                <a:sym typeface="Poppins"/>
              </a:rPr>
              <a:t> </a:t>
            </a:r>
            <a:r>
              <a:rPr lang="en-US" sz="1400">
                <a:solidFill>
                  <a:srgbClr val="59BAA3"/>
                </a:solidFill>
                <a:latin typeface="Brandon Text Light"/>
                <a:ea typeface="Calibri"/>
                <a:cs typeface="Calibri"/>
              </a:rPr>
              <a:t>0473 92 99 91 </a:t>
            </a:r>
            <a:endParaRPr lang="en-US" sz="1400">
              <a:solidFill>
                <a:srgbClr val="59BAA3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9DAC247-6AFE-46AC-5E84-55BCA57D1311}"/>
              </a:ext>
            </a:extLst>
          </p:cNvPr>
          <p:cNvSpPr txBox="1"/>
          <p:nvPr/>
        </p:nvSpPr>
        <p:spPr>
          <a:xfrm>
            <a:off x="1019367" y="7901478"/>
            <a:ext cx="3793524" cy="5828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BE" sz="1400">
                <a:solidFill>
                  <a:srgbClr val="59BAA3"/>
                </a:solidFill>
                <a:latin typeface="Brandon Text Light"/>
                <a:cs typeface="Poppins"/>
                <a:sym typeface="Poppi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 Grands Blés</a:t>
            </a:r>
            <a:endParaRPr lang="en-US"/>
          </a:p>
          <a:p>
            <a:pPr>
              <a:lnSpc>
                <a:spcPts val="2256"/>
              </a:lnSpc>
              <a:spcBef>
                <a:spcPct val="0"/>
              </a:spcBef>
            </a:pPr>
            <a:endParaRPr lang="en-US" sz="1400">
              <a:solidFill>
                <a:srgbClr val="59BAA3"/>
              </a:solidFill>
              <a:latin typeface="Brandon Text Light" panose="020B0303020203060203" pitchFamily="34" charset="0"/>
              <a:ea typeface="Poppins"/>
              <a:cs typeface="Poppin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33F217D-C642-2004-76CA-37AD1E1F1F3E}"/>
              </a:ext>
            </a:extLst>
          </p:cNvPr>
          <p:cNvSpPr txBox="1"/>
          <p:nvPr/>
        </p:nvSpPr>
        <p:spPr>
          <a:xfrm>
            <a:off x="982142" y="7066336"/>
            <a:ext cx="2551019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 dirty="0">
                <a:solidFill>
                  <a:srgbClr val="59BAA3"/>
                </a:solidFill>
                <a:latin typeface="Brandon Text Light"/>
                <a:ea typeface="Poppins Bold"/>
                <a:cs typeface="Poppins Bold"/>
                <a:sym typeface="Poppins Bold"/>
              </a:rPr>
              <a:t> </a:t>
            </a:r>
            <a:r>
              <a:rPr lang="en-US" sz="1400" dirty="0">
                <a:solidFill>
                  <a:srgbClr val="59BAA3"/>
                </a:solidFill>
                <a:latin typeface="Brandon Text Light"/>
                <a:ea typeface="Poppins Bold"/>
                <a:cs typeface="Poppins Bold"/>
                <a:sym typeface="Poppins 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perma.garden.be@gmail.com</a:t>
            </a:r>
            <a:r>
              <a:rPr lang="en-US" sz="1400" dirty="0">
                <a:solidFill>
                  <a:srgbClr val="59BAA3"/>
                </a:solidFill>
                <a:latin typeface="Brandon Text Light"/>
                <a:ea typeface="Poppins Bold"/>
                <a:cs typeface="Poppins Bold"/>
                <a:sym typeface="Poppins Bold"/>
              </a:rPr>
              <a:t> </a:t>
            </a:r>
            <a:endParaRPr lang="en-US" sz="1400" dirty="0">
              <a:solidFill>
                <a:srgbClr val="59BAA3"/>
              </a:solidFill>
              <a:latin typeface="Brandon Text Light"/>
            </a:endParaRPr>
          </a:p>
          <a:p>
            <a:endParaRPr lang="en-US" sz="1400" b="1" dirty="0">
              <a:solidFill>
                <a:srgbClr val="59BAA3"/>
              </a:solidFill>
              <a:latin typeface="Brandon Text Light" panose="020B0303020203060203" pitchFamily="34" charset="0"/>
              <a:ea typeface="Poppins"/>
              <a:cs typeface="Poppins Bold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23A4E41D-2E80-CA22-5A7B-AB6CA86AE228}"/>
              </a:ext>
            </a:extLst>
          </p:cNvPr>
          <p:cNvSpPr/>
          <p:nvPr/>
        </p:nvSpPr>
        <p:spPr>
          <a:xfrm>
            <a:off x="6628339" y="9829936"/>
            <a:ext cx="931661" cy="931661"/>
          </a:xfrm>
          <a:custGeom>
            <a:avLst/>
            <a:gdLst/>
            <a:ahLst/>
            <a:cxnLst/>
            <a:rect l="l" t="t" r="r" b="b"/>
            <a:pathLst>
              <a:path w="931661" h="931661">
                <a:moveTo>
                  <a:pt x="0" y="0"/>
                </a:moveTo>
                <a:lnTo>
                  <a:pt x="931661" y="0"/>
                </a:lnTo>
                <a:lnTo>
                  <a:pt x="931661" y="931661"/>
                </a:lnTo>
                <a:lnTo>
                  <a:pt x="0" y="93166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31760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D2D04-90DF-8CD6-1910-B824E0BE8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46758450-7F81-ECC8-B3F0-FCED65B2186C}"/>
              </a:ext>
            </a:extLst>
          </p:cNvPr>
          <p:cNvGrpSpPr/>
          <p:nvPr/>
        </p:nvGrpSpPr>
        <p:grpSpPr>
          <a:xfrm>
            <a:off x="3622332" y="1343756"/>
            <a:ext cx="4088569" cy="5413567"/>
            <a:chOff x="0" y="-35437"/>
            <a:chExt cx="5215601" cy="7427670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0658F6BD-A04A-C9D6-9D17-51F64E3D993C}"/>
                </a:ext>
              </a:extLst>
            </p:cNvPr>
            <p:cNvGrpSpPr/>
            <p:nvPr/>
          </p:nvGrpSpPr>
          <p:grpSpPr>
            <a:xfrm>
              <a:off x="0" y="-35437"/>
              <a:ext cx="5215601" cy="7427670"/>
              <a:chOff x="0" y="-9525"/>
              <a:chExt cx="1401865" cy="1996432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E85D7A79-3A38-0421-7BEE-499C4A67B960}"/>
                  </a:ext>
                </a:extLst>
              </p:cNvPr>
              <p:cNvSpPr/>
              <p:nvPr/>
            </p:nvSpPr>
            <p:spPr>
              <a:xfrm>
                <a:off x="222835" y="0"/>
                <a:ext cx="1179030" cy="1986907"/>
              </a:xfrm>
              <a:custGeom>
                <a:avLst/>
                <a:gdLst/>
                <a:ahLst/>
                <a:cxnLst/>
                <a:rect l="l" t="t" r="r" b="b"/>
                <a:pathLst>
                  <a:path w="1204277" h="1787934">
                    <a:moveTo>
                      <a:pt x="85244" y="0"/>
                    </a:moveTo>
                    <a:lnTo>
                      <a:pt x="1119033" y="0"/>
                    </a:lnTo>
                    <a:cubicBezTo>
                      <a:pt x="1166112" y="0"/>
                      <a:pt x="1204277" y="38165"/>
                      <a:pt x="1204277" y="85244"/>
                    </a:cubicBezTo>
                    <a:lnTo>
                      <a:pt x="1204277" y="1702689"/>
                    </a:lnTo>
                    <a:cubicBezTo>
                      <a:pt x="1204277" y="1725298"/>
                      <a:pt x="1195296" y="1746980"/>
                      <a:pt x="1179310" y="1762966"/>
                    </a:cubicBezTo>
                    <a:cubicBezTo>
                      <a:pt x="1163323" y="1778953"/>
                      <a:pt x="1141641" y="1787934"/>
                      <a:pt x="1119033" y="1787934"/>
                    </a:cubicBezTo>
                    <a:lnTo>
                      <a:pt x="85244" y="1787934"/>
                    </a:lnTo>
                    <a:cubicBezTo>
                      <a:pt x="38165" y="1787934"/>
                      <a:pt x="0" y="1749769"/>
                      <a:pt x="0" y="1702689"/>
                    </a:cubicBezTo>
                    <a:lnTo>
                      <a:pt x="0" y="85244"/>
                    </a:lnTo>
                    <a:cubicBezTo>
                      <a:pt x="0" y="38165"/>
                      <a:pt x="38165" y="0"/>
                      <a:pt x="85244" y="0"/>
                    </a:cubicBezTo>
                    <a:close/>
                  </a:path>
                </a:pathLst>
              </a:custGeom>
              <a:noFill/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BA3FB038-0C98-F2C1-C97A-4F68449509B1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204277" cy="1797459"/>
              </a:xfrm>
              <a:prstGeom prst="rect">
                <a:avLst/>
              </a:prstGeom>
              <a:no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66"/>
                  </a:lnSpc>
                </a:pPr>
                <a:endParaRPr/>
              </a:p>
            </p:txBody>
          </p:sp>
        </p:grp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E16E9680-3426-9AEC-A9C9-DD25AF14B17D}"/>
                </a:ext>
              </a:extLst>
            </p:cNvPr>
            <p:cNvSpPr txBox="1"/>
            <p:nvPr/>
          </p:nvSpPr>
          <p:spPr>
            <a:xfrm>
              <a:off x="709820" y="193736"/>
              <a:ext cx="3870351" cy="665097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765"/>
                </a:lnSpc>
              </a:pP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Lieu </a:t>
              </a:r>
              <a:r>
                <a:rPr lang="en-US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: Sint-Joris-Weert (Oud-</a:t>
              </a:r>
              <a:r>
                <a:rPr lang="en-US" sz="1423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Heverlee</a:t>
              </a:r>
              <a:r>
                <a:rPr lang="en-US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)</a:t>
              </a:r>
            </a:p>
            <a:p>
              <a:pPr algn="l">
                <a:lnSpc>
                  <a:spcPts val="1765"/>
                </a:lnSpc>
              </a:pPr>
              <a:endPara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Type de moulin : S</a:t>
              </a:r>
              <a:r>
                <a:rPr lang="en-US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ur </a:t>
              </a:r>
              <a:r>
                <a:rPr lang="en-US" sz="1423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cylindre</a:t>
              </a:r>
              <a:endPara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Type de </a:t>
              </a:r>
              <a:r>
                <a:rPr lang="en-US" sz="1423" b="1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farine</a:t>
              </a: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:</a:t>
              </a:r>
              <a:r>
                <a:rPr lang="en-US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  <a:r>
                <a:rPr lang="fr-BE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Froment, épeautre, seigle, mixes multigrains (6 céréales avec avoine, orge, maïs,…)</a:t>
              </a:r>
            </a:p>
            <a:p>
              <a:pPr>
                <a:lnSpc>
                  <a:spcPts val="1765"/>
                </a:lnSpc>
              </a:pPr>
              <a:endPara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Origine du </a:t>
              </a:r>
              <a:r>
                <a:rPr lang="en-US" sz="1423" b="1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blé</a:t>
              </a: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: </a:t>
              </a:r>
              <a:r>
                <a:rPr lang="fr-BE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Principalement cultivées localement en Flandre</a:t>
              </a:r>
            </a:p>
            <a:p>
              <a:pPr>
                <a:lnSpc>
                  <a:spcPts val="1765"/>
                </a:lnSpc>
              </a:pPr>
              <a:endParaRPr lang="en-US" sz="1423" b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Taux</a:t>
              </a: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de cendre :</a:t>
              </a:r>
              <a:r>
                <a:rPr lang="en-US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  <a:r>
                <a:rPr lang="fr-BE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Blanche, complète</a:t>
              </a:r>
              <a:endPara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Jours de livraison : </a:t>
              </a:r>
              <a:r>
                <a:rPr lang="fr-BE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Non spécifié</a:t>
              </a:r>
            </a:p>
            <a:p>
              <a:pPr>
                <a:lnSpc>
                  <a:spcPts val="1765"/>
                </a:lnSpc>
              </a:pPr>
              <a:endParaRPr lang="fr-BE" sz="1423" b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Franco : </a:t>
              </a:r>
              <a:r>
                <a:rPr lang="fr-BE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Non spécifié</a:t>
              </a:r>
              <a:endParaRPr lang="pt-BR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endParaRPr lang="pt-BR" sz="1423" b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Gamme bio ? </a:t>
              </a:r>
              <a:r>
                <a:rPr lang="en-US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Non</a:t>
              </a:r>
            </a:p>
            <a:p>
              <a:pPr algn="l">
                <a:lnSpc>
                  <a:spcPts val="1765"/>
                </a:lnSpc>
              </a:pPr>
              <a:endPara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Farine </a:t>
              </a:r>
              <a:r>
                <a:rPr lang="en-US" sz="1423" b="1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stabilisée</a:t>
              </a: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? </a:t>
              </a:r>
              <a:r>
                <a:rPr lang="en-US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Non </a:t>
              </a:r>
              <a:r>
                <a:rPr lang="en-US" sz="1423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spécifié</a:t>
              </a:r>
              <a:endPara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  <a:spcBef>
                  <a:spcPct val="0"/>
                </a:spcBef>
              </a:pPr>
              <a:r>
                <a:rPr lang="en-US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F09EE9D7-6E20-513F-F1E0-483FCF9DA206}"/>
              </a:ext>
            </a:extLst>
          </p:cNvPr>
          <p:cNvGrpSpPr/>
          <p:nvPr/>
        </p:nvGrpSpPr>
        <p:grpSpPr>
          <a:xfrm>
            <a:off x="400193" y="4317326"/>
            <a:ext cx="3481071" cy="6718799"/>
            <a:chOff x="0" y="-2701706"/>
            <a:chExt cx="4522138" cy="9937864"/>
          </a:xfrm>
        </p:grpSpPr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8AEF32A5-59B9-CF6E-14EC-C746B831E470}"/>
                </a:ext>
              </a:extLst>
            </p:cNvPr>
            <p:cNvGrpSpPr/>
            <p:nvPr/>
          </p:nvGrpSpPr>
          <p:grpSpPr>
            <a:xfrm>
              <a:off x="0" y="-2701706"/>
              <a:ext cx="4522138" cy="9937864"/>
              <a:chOff x="0" y="-726173"/>
              <a:chExt cx="1215474" cy="267113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0F4140FA-DE3B-F02E-1356-50B9F305421A}"/>
                  </a:ext>
                </a:extLst>
              </p:cNvPr>
              <p:cNvSpPr/>
              <p:nvPr/>
            </p:nvSpPr>
            <p:spPr>
              <a:xfrm>
                <a:off x="11197" y="-726173"/>
                <a:ext cx="1204277" cy="2092084"/>
              </a:xfrm>
              <a:custGeom>
                <a:avLst/>
                <a:gdLst/>
                <a:ahLst/>
                <a:cxnLst/>
                <a:rect l="l" t="t" r="r" b="b"/>
                <a:pathLst>
                  <a:path w="1204277" h="1944957">
                    <a:moveTo>
                      <a:pt x="85244" y="0"/>
                    </a:moveTo>
                    <a:lnTo>
                      <a:pt x="1119033" y="0"/>
                    </a:lnTo>
                    <a:cubicBezTo>
                      <a:pt x="1166112" y="0"/>
                      <a:pt x="1204277" y="38165"/>
                      <a:pt x="1204277" y="85244"/>
                    </a:cubicBezTo>
                    <a:lnTo>
                      <a:pt x="1204277" y="1859712"/>
                    </a:lnTo>
                    <a:cubicBezTo>
                      <a:pt x="1204277" y="1906792"/>
                      <a:pt x="1166112" y="1944957"/>
                      <a:pt x="1119033" y="1944957"/>
                    </a:cubicBezTo>
                    <a:lnTo>
                      <a:pt x="85244" y="1944957"/>
                    </a:lnTo>
                    <a:cubicBezTo>
                      <a:pt x="38165" y="1944957"/>
                      <a:pt x="0" y="1906792"/>
                      <a:pt x="0" y="1859712"/>
                    </a:cubicBezTo>
                    <a:lnTo>
                      <a:pt x="0" y="85244"/>
                    </a:lnTo>
                    <a:cubicBezTo>
                      <a:pt x="0" y="38165"/>
                      <a:pt x="38165" y="0"/>
                      <a:pt x="85244" y="0"/>
                    </a:cubicBezTo>
                    <a:close/>
                  </a:path>
                </a:pathLst>
              </a:custGeom>
              <a:noFill/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6" name="TextBox 16">
                <a:extLst>
                  <a:ext uri="{FF2B5EF4-FFF2-40B4-BE49-F238E27FC236}">
                    <a16:creationId xmlns:a16="http://schemas.microsoft.com/office/drawing/2014/main" id="{6733D4E1-5FD6-B2D9-5226-E37913AEBE6C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204277" cy="1954482"/>
              </a:xfrm>
              <a:prstGeom prst="rect">
                <a:avLst/>
              </a:prstGeom>
              <a:no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66"/>
                  </a:lnSpc>
                </a:pPr>
                <a:endParaRPr/>
              </a:p>
            </p:txBody>
          </p:sp>
        </p:grp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F64B2BB8-E544-6AFE-5794-F905DD89655C}"/>
                </a:ext>
              </a:extLst>
            </p:cNvPr>
            <p:cNvSpPr txBox="1"/>
            <p:nvPr/>
          </p:nvSpPr>
          <p:spPr>
            <a:xfrm>
              <a:off x="157884" y="-2391971"/>
              <a:ext cx="4325519" cy="751140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Plaats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: Sint-Joris-Weert (Oud-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Heverlee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)</a:t>
              </a: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Molentype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Op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cilinder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Meelsoort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Tarwe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, spelt,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rogge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,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meergranenmixen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(6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granen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met haver,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gerst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,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maïs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,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enz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.)</a:t>
              </a: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Oorsprong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Voornamelijk lokaal geteeld in Vlaanderen</a:t>
              </a:r>
            </a:p>
            <a:p>
              <a:pPr>
                <a:lnSpc>
                  <a:spcPts val="1765"/>
                </a:lnSpc>
              </a:pPr>
              <a:endPara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Asgehalte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Wit, </a:t>
              </a:r>
              <a:r>
                <a:rPr lang="fr-BE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compleet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Bezorgdagen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Niet gespecificeerd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endParaRP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Franco: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Niet gespecificeerd</a:t>
              </a: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Biologisch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assortiment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?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Nee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Gestabiliseerd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?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Niet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</a:p>
            <a:p>
              <a:pPr>
                <a:lnSpc>
                  <a:spcPts val="1765"/>
                </a:lnSpc>
              </a:pP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gespecificeerd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  <a:spcBef>
                  <a:spcPct val="0"/>
                </a:spcBef>
              </a:pP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E7829044-8EE6-F486-3725-68332A004E6C}"/>
              </a:ext>
            </a:extLst>
          </p:cNvPr>
          <p:cNvSpPr txBox="1"/>
          <p:nvPr/>
        </p:nvSpPr>
        <p:spPr>
          <a:xfrm>
            <a:off x="0" y="477266"/>
            <a:ext cx="7560000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3"/>
              </a:lnSpc>
            </a:pPr>
            <a:r>
              <a:rPr lang="en-US" sz="4400" b="1">
                <a:solidFill>
                  <a:srgbClr val="59BAA3"/>
                </a:solidFill>
                <a:latin typeface="Brandon Text Light"/>
                <a:ea typeface="Poppins"/>
                <a:cs typeface="Poppins"/>
                <a:sym typeface="Poppins"/>
              </a:rPr>
              <a:t>MOLENS VANDEN BEMPT </a:t>
            </a:r>
          </a:p>
        </p:txBody>
      </p:sp>
      <p:pic>
        <p:nvPicPr>
          <p:cNvPr id="21" name="Image 20" descr="Une image contenant nourriture, farine, poudre, pâte">
            <a:extLst>
              <a:ext uri="{FF2B5EF4-FFF2-40B4-BE49-F238E27FC236}">
                <a16:creationId xmlns:a16="http://schemas.microsoft.com/office/drawing/2014/main" id="{4A752FB9-B5C9-E790-9A5A-028E41471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5" r="7364" b="5340"/>
          <a:stretch>
            <a:fillRect/>
          </a:stretch>
        </p:blipFill>
        <p:spPr>
          <a:xfrm>
            <a:off x="386800" y="1377376"/>
            <a:ext cx="3308465" cy="2718479"/>
          </a:xfrm>
          <a:prstGeom prst="rect">
            <a:avLst/>
          </a:prstGeom>
        </p:spPr>
      </p:pic>
      <p:sp>
        <p:nvSpPr>
          <p:cNvPr id="20" name="Freeform 7">
            <a:extLst>
              <a:ext uri="{FF2B5EF4-FFF2-40B4-BE49-F238E27FC236}">
                <a16:creationId xmlns:a16="http://schemas.microsoft.com/office/drawing/2014/main" id="{743E297B-6650-BC51-75C2-C1A8D0CC8DA8}"/>
              </a:ext>
            </a:extLst>
          </p:cNvPr>
          <p:cNvSpPr/>
          <p:nvPr/>
        </p:nvSpPr>
        <p:spPr>
          <a:xfrm>
            <a:off x="400977" y="4316228"/>
            <a:ext cx="3304637" cy="5402538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65626E94-6C84-A3E1-4DE9-457AD54508CC}"/>
              </a:ext>
            </a:extLst>
          </p:cNvPr>
          <p:cNvSpPr/>
          <p:nvPr/>
        </p:nvSpPr>
        <p:spPr>
          <a:xfrm>
            <a:off x="3943594" y="1375867"/>
            <a:ext cx="3290559" cy="5148548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B9A2EE17-CDAA-F370-70B3-7FA8A0C79767}"/>
              </a:ext>
            </a:extLst>
          </p:cNvPr>
          <p:cNvSpPr/>
          <p:nvPr/>
        </p:nvSpPr>
        <p:spPr>
          <a:xfrm>
            <a:off x="3930474" y="6896748"/>
            <a:ext cx="3311595" cy="1426747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rgbClr val="59BAA3"/>
            </a:solidFill>
          </a:ln>
        </p:spPr>
        <p:txBody>
          <a:bodyPr/>
          <a:lstStyle/>
          <a:p>
            <a:endParaRPr lang="fr-BE"/>
          </a:p>
        </p:txBody>
      </p:sp>
      <p:pic>
        <p:nvPicPr>
          <p:cNvPr id="30" name="Graphic 29" descr="Receiver with solid fill">
            <a:extLst>
              <a:ext uri="{FF2B5EF4-FFF2-40B4-BE49-F238E27FC236}">
                <a16:creationId xmlns:a16="http://schemas.microsoft.com/office/drawing/2014/main" id="{A195BFA9-4BF3-24F5-3A5C-362F98716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56236" y="7420108"/>
            <a:ext cx="275845" cy="275845"/>
          </a:xfrm>
          <a:prstGeom prst="rect">
            <a:avLst/>
          </a:prstGeom>
        </p:spPr>
      </p:pic>
      <p:pic>
        <p:nvPicPr>
          <p:cNvPr id="32" name="Graphic 31" descr="Envelope with solid fill">
            <a:extLst>
              <a:ext uri="{FF2B5EF4-FFF2-40B4-BE49-F238E27FC236}">
                <a16:creationId xmlns:a16="http://schemas.microsoft.com/office/drawing/2014/main" id="{7AFD6BFC-6F70-16D0-EEC1-7312B54285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39944" y="7022816"/>
            <a:ext cx="292137" cy="292137"/>
          </a:xfrm>
          <a:prstGeom prst="rect">
            <a:avLst/>
          </a:prstGeom>
        </p:spPr>
      </p:pic>
      <p:pic>
        <p:nvPicPr>
          <p:cNvPr id="34" name="Graphic 33" descr="World with solid fill">
            <a:extLst>
              <a:ext uri="{FF2B5EF4-FFF2-40B4-BE49-F238E27FC236}">
                <a16:creationId xmlns:a16="http://schemas.microsoft.com/office/drawing/2014/main" id="{653B1CAD-508D-0E6C-8FE3-1235867690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39943" y="7861016"/>
            <a:ext cx="292138" cy="29213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4D42C03-C6DC-CE35-9148-79B45AEC8A0C}"/>
              </a:ext>
            </a:extLst>
          </p:cNvPr>
          <p:cNvSpPr txBox="1"/>
          <p:nvPr/>
        </p:nvSpPr>
        <p:spPr>
          <a:xfrm>
            <a:off x="4548556" y="7421801"/>
            <a:ext cx="3793524" cy="36740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2256"/>
              </a:lnSpc>
              <a:spcBef>
                <a:spcPct val="0"/>
              </a:spcBef>
            </a:pPr>
            <a:r>
              <a:rPr lang="en-US" sz="1400">
                <a:solidFill>
                  <a:srgbClr val="59BAA3"/>
                </a:solidFill>
                <a:latin typeface="Brandon Text Light"/>
                <a:ea typeface="+mn-lt"/>
                <a:cs typeface="+mn-lt"/>
                <a:sym typeface="Poppins"/>
              </a:rPr>
              <a:t>016</a:t>
            </a:r>
            <a:r>
              <a:rPr lang="en-US" sz="1400">
                <a:solidFill>
                  <a:srgbClr val="59BAA3"/>
                </a:solidFill>
                <a:latin typeface="Brandon Text Light"/>
                <a:ea typeface="+mn-lt"/>
                <a:cs typeface="+mn-lt"/>
              </a:rPr>
              <a:t> 47 71 11</a:t>
            </a:r>
            <a:endParaRPr lang="en-US">
              <a:latin typeface="Brandon Text Ligh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75E9CA5-095B-C371-2B8A-5C8F0363AADC}"/>
              </a:ext>
            </a:extLst>
          </p:cNvPr>
          <p:cNvSpPr txBox="1"/>
          <p:nvPr/>
        </p:nvSpPr>
        <p:spPr>
          <a:xfrm>
            <a:off x="4560792" y="7844224"/>
            <a:ext cx="3793524" cy="5828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>
                <a:solidFill>
                  <a:srgbClr val="59BAA3"/>
                </a:solidFill>
                <a:latin typeface="Brandon Text Light"/>
                <a:ea typeface="+mn-lt"/>
                <a:cs typeface="+mn-lt"/>
                <a:sym typeface="Poppi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Molens Vanden Bempt</a:t>
            </a:r>
            <a:endParaRPr lang="en-US">
              <a:latin typeface="Brandon Text Light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ts val="2256"/>
              </a:lnSpc>
              <a:spcBef>
                <a:spcPct val="0"/>
              </a:spcBef>
            </a:pPr>
            <a:endParaRPr lang="en-US" sz="1400">
              <a:solidFill>
                <a:srgbClr val="59BAA3"/>
              </a:solidFill>
              <a:latin typeface="Brandon Text Light" panose="020B0303020203060203" pitchFamily="34" charset="0"/>
              <a:ea typeface="Poppins"/>
              <a:cs typeface="Poppin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11D1AE9-8710-2CDE-0247-AA2736EF661E}"/>
              </a:ext>
            </a:extLst>
          </p:cNvPr>
          <p:cNvSpPr txBox="1"/>
          <p:nvPr/>
        </p:nvSpPr>
        <p:spPr>
          <a:xfrm>
            <a:off x="4532080" y="7030793"/>
            <a:ext cx="2621808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>
                <a:solidFill>
                  <a:srgbClr val="59BAA3"/>
                </a:solidFill>
                <a:latin typeface="Brandon Text Light"/>
                <a:ea typeface="+mn-lt"/>
                <a:cs typeface="+mn-lt"/>
                <a:sym typeface="Poppins 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</a:t>
            </a:r>
            <a:r>
              <a:rPr lang="en-US" sz="1400">
                <a:solidFill>
                  <a:srgbClr val="59BAA3"/>
                </a:solidFill>
                <a:latin typeface="Brandon Text Light"/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@molens-vandenbempt.be</a:t>
            </a:r>
            <a:r>
              <a:rPr lang="en-US" sz="1400">
                <a:solidFill>
                  <a:srgbClr val="59BAA3"/>
                </a:solidFill>
                <a:latin typeface="Brandon Text Light"/>
                <a:ea typeface="+mn-lt"/>
                <a:cs typeface="+mn-lt"/>
              </a:rPr>
              <a:t> </a:t>
            </a:r>
            <a:endParaRPr lang="en-US">
              <a:latin typeface="Brandon Text Light"/>
              <a:ea typeface="+mn-lt"/>
              <a:cs typeface="+mn-lt"/>
            </a:endParaRPr>
          </a:p>
          <a:p>
            <a:endParaRPr lang="en-US" sz="1400" b="1">
              <a:solidFill>
                <a:srgbClr val="59BAA3"/>
              </a:solidFill>
              <a:latin typeface="Brandon Text Light" panose="020B0303020203060203" pitchFamily="34" charset="0"/>
              <a:ea typeface="Poppins"/>
              <a:cs typeface="Poppins Bold"/>
            </a:endParaRPr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id="{16A9304C-AB6B-A71C-D828-22F615F14BAB}"/>
              </a:ext>
            </a:extLst>
          </p:cNvPr>
          <p:cNvSpPr/>
          <p:nvPr/>
        </p:nvSpPr>
        <p:spPr>
          <a:xfrm>
            <a:off x="6628339" y="9829936"/>
            <a:ext cx="931661" cy="931661"/>
          </a:xfrm>
          <a:custGeom>
            <a:avLst/>
            <a:gdLst/>
            <a:ahLst/>
            <a:cxnLst/>
            <a:rect l="l" t="t" r="r" b="b"/>
            <a:pathLst>
              <a:path w="931661" h="931661">
                <a:moveTo>
                  <a:pt x="0" y="0"/>
                </a:moveTo>
                <a:lnTo>
                  <a:pt x="931661" y="0"/>
                </a:lnTo>
                <a:lnTo>
                  <a:pt x="931661" y="931661"/>
                </a:lnTo>
                <a:lnTo>
                  <a:pt x="0" y="93166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08413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13AFB-E455-43BF-380E-7EC463F80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497622E2-0216-4A77-2F44-7318E45A3DA7}"/>
              </a:ext>
            </a:extLst>
          </p:cNvPr>
          <p:cNvGrpSpPr/>
          <p:nvPr/>
        </p:nvGrpSpPr>
        <p:grpSpPr>
          <a:xfrm>
            <a:off x="3968650" y="1431800"/>
            <a:ext cx="3307664" cy="5704100"/>
            <a:chOff x="37268" y="0"/>
            <a:chExt cx="4461844" cy="7392233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BAE49D86-C561-B1A2-DD97-C6027546678F}"/>
                </a:ext>
              </a:extLst>
            </p:cNvPr>
            <p:cNvGrpSpPr/>
            <p:nvPr/>
          </p:nvGrpSpPr>
          <p:grpSpPr>
            <a:xfrm>
              <a:off x="37268" y="0"/>
              <a:ext cx="4461844" cy="7392233"/>
              <a:chOff x="10017" y="0"/>
              <a:chExt cx="1199268" cy="1986907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9EEEC2B7-8B02-651A-6F56-2209A6EEC04B}"/>
                  </a:ext>
                </a:extLst>
              </p:cNvPr>
              <p:cNvSpPr/>
              <p:nvPr/>
            </p:nvSpPr>
            <p:spPr>
              <a:xfrm>
                <a:off x="15674" y="0"/>
                <a:ext cx="1179030" cy="1986907"/>
              </a:xfrm>
              <a:custGeom>
                <a:avLst/>
                <a:gdLst/>
                <a:ahLst/>
                <a:cxnLst/>
                <a:rect l="l" t="t" r="r" b="b"/>
                <a:pathLst>
                  <a:path w="1204277" h="1787934">
                    <a:moveTo>
                      <a:pt x="85244" y="0"/>
                    </a:moveTo>
                    <a:lnTo>
                      <a:pt x="1119033" y="0"/>
                    </a:lnTo>
                    <a:cubicBezTo>
                      <a:pt x="1166112" y="0"/>
                      <a:pt x="1204277" y="38165"/>
                      <a:pt x="1204277" y="85244"/>
                    </a:cubicBezTo>
                    <a:lnTo>
                      <a:pt x="1204277" y="1702689"/>
                    </a:lnTo>
                    <a:cubicBezTo>
                      <a:pt x="1204277" y="1725298"/>
                      <a:pt x="1195296" y="1746980"/>
                      <a:pt x="1179310" y="1762966"/>
                    </a:cubicBezTo>
                    <a:cubicBezTo>
                      <a:pt x="1163323" y="1778953"/>
                      <a:pt x="1141641" y="1787934"/>
                      <a:pt x="1119033" y="1787934"/>
                    </a:cubicBezTo>
                    <a:lnTo>
                      <a:pt x="85244" y="1787934"/>
                    </a:lnTo>
                    <a:cubicBezTo>
                      <a:pt x="38165" y="1787934"/>
                      <a:pt x="0" y="1749769"/>
                      <a:pt x="0" y="1702689"/>
                    </a:cubicBezTo>
                    <a:lnTo>
                      <a:pt x="0" y="85244"/>
                    </a:lnTo>
                    <a:cubicBezTo>
                      <a:pt x="0" y="38165"/>
                      <a:pt x="38165" y="0"/>
                      <a:pt x="85244" y="0"/>
                    </a:cubicBezTo>
                    <a:close/>
                  </a:path>
                </a:pathLst>
              </a:custGeom>
              <a:noFill/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5EF5F2DC-74A3-9F14-35FD-62031BBAAD0C}"/>
                  </a:ext>
                </a:extLst>
              </p:cNvPr>
              <p:cNvSpPr txBox="1"/>
              <p:nvPr/>
            </p:nvSpPr>
            <p:spPr>
              <a:xfrm>
                <a:off x="10017" y="4912"/>
                <a:ext cx="1199268" cy="185520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66"/>
                  </a:lnSpc>
                </a:pPr>
                <a:endParaRPr/>
              </a:p>
            </p:txBody>
          </p:sp>
        </p:grp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86562D88-0982-C463-B523-E42D89377434}"/>
                </a:ext>
              </a:extLst>
            </p:cNvPr>
            <p:cNvSpPr txBox="1"/>
            <p:nvPr/>
          </p:nvSpPr>
          <p:spPr>
            <a:xfrm>
              <a:off x="363576" y="268064"/>
              <a:ext cx="3870351" cy="65812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765"/>
                </a:lnSpc>
              </a:pP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Lieu </a:t>
              </a:r>
              <a:r>
                <a:rPr lang="en-US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: </a:t>
              </a:r>
              <a:r>
                <a:rPr lang="en-US" sz="1423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Hollange</a:t>
              </a:r>
              <a:endPara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00" b="1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Type de moulin : </a:t>
              </a:r>
              <a:r>
                <a:rPr lang="en-US" sz="1400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Sur </a:t>
              </a:r>
              <a:r>
                <a:rPr lang="en-US" sz="1400" err="1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pierre</a:t>
              </a:r>
              <a:r>
                <a:rPr lang="en-US" sz="1400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 et sur </a:t>
              </a:r>
              <a:r>
                <a:rPr lang="en-US" sz="1400" err="1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cylindre</a:t>
              </a:r>
              <a:endParaRPr lang="en-US" sz="1400">
                <a:solidFill>
                  <a:srgbClr val="000000"/>
                </a:solidFill>
                <a:latin typeface="Brandon Text Light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Type de </a:t>
              </a:r>
              <a:r>
                <a:rPr lang="en-US" sz="1423" b="1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farine</a:t>
              </a: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:</a:t>
              </a:r>
              <a:r>
                <a:rPr lang="en-US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  <a:r>
                <a:rPr lang="fr-BE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Froment, épeautre</a:t>
              </a:r>
            </a:p>
            <a:p>
              <a:pPr>
                <a:lnSpc>
                  <a:spcPts val="1765"/>
                </a:lnSpc>
              </a:pPr>
              <a:endPara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Origine du </a:t>
              </a:r>
              <a:r>
                <a:rPr lang="en-US" sz="1423" b="1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blé</a:t>
              </a: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: </a:t>
              </a:r>
              <a:r>
                <a:rPr lang="fr-BE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Principalement cultivées localement en Wallonie</a:t>
              </a:r>
            </a:p>
            <a:p>
              <a:pPr>
                <a:lnSpc>
                  <a:spcPts val="1765"/>
                </a:lnSpc>
              </a:pPr>
              <a:endParaRPr lang="en-US" sz="1423" b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Taux</a:t>
              </a: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de cendre :</a:t>
              </a:r>
              <a:r>
                <a:rPr lang="en-US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Blanche, </a:t>
              </a:r>
              <a:r>
                <a:rPr lang="en-US" sz="1423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intégrale</a:t>
              </a:r>
              <a:endParaRPr lang="fr-BE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endParaRPr lang="fr-BE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Jours</a:t>
              </a: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de livraison : </a:t>
              </a:r>
              <a:r>
                <a:rPr lang="it-IT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Via un transporteur</a:t>
              </a:r>
              <a:endParaRPr lang="fr-BE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endParaRPr lang="fr-BE" sz="1423" b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Franco : </a:t>
              </a:r>
              <a:r>
                <a:rPr lang="fr-BE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1 palette = 60 euros de livraison et prix dégressifs ensuite</a:t>
              </a:r>
              <a:endParaRPr lang="pt-BR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endParaRPr lang="pt-BR" sz="1423" b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Gamme bio ? </a:t>
              </a:r>
              <a:r>
                <a:rPr lang="en-US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Non</a:t>
              </a:r>
              <a:endPara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Farine </a:t>
              </a:r>
              <a:r>
                <a:rPr lang="en-US" sz="1423" b="1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stabilisée</a:t>
              </a: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? </a:t>
              </a:r>
              <a:r>
                <a:rPr lang="en-US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Non</a:t>
              </a:r>
            </a:p>
            <a:p>
              <a:pPr algn="l">
                <a:lnSpc>
                  <a:spcPts val="1765"/>
                </a:lnSpc>
                <a:spcBef>
                  <a:spcPct val="0"/>
                </a:spcBef>
              </a:pPr>
              <a:r>
                <a:rPr lang="en-US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5D3A032C-2E37-C5AC-2AFF-8F6185612C3D}"/>
              </a:ext>
            </a:extLst>
          </p:cNvPr>
          <p:cNvGrpSpPr/>
          <p:nvPr/>
        </p:nvGrpSpPr>
        <p:grpSpPr>
          <a:xfrm>
            <a:off x="323105" y="4289334"/>
            <a:ext cx="3360360" cy="5453696"/>
            <a:chOff x="0" y="-35437"/>
            <a:chExt cx="4480480" cy="7271595"/>
          </a:xfrm>
        </p:grpSpPr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D10BC1CC-8E13-DCF9-EB8A-B5BFE4C926CA}"/>
                </a:ext>
              </a:extLst>
            </p:cNvPr>
            <p:cNvGrpSpPr/>
            <p:nvPr/>
          </p:nvGrpSpPr>
          <p:grpSpPr>
            <a:xfrm>
              <a:off x="0" y="-35437"/>
              <a:ext cx="4480480" cy="7271595"/>
              <a:chOff x="0" y="-9525"/>
              <a:chExt cx="1204277" cy="1954482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605D353C-0055-7BE4-35F4-03B62088D838}"/>
                  </a:ext>
                </a:extLst>
              </p:cNvPr>
              <p:cNvSpPr/>
              <p:nvPr/>
            </p:nvSpPr>
            <p:spPr>
              <a:xfrm>
                <a:off x="0" y="0"/>
                <a:ext cx="1204277" cy="1889454"/>
              </a:xfrm>
              <a:custGeom>
                <a:avLst/>
                <a:gdLst/>
                <a:ahLst/>
                <a:cxnLst/>
                <a:rect l="l" t="t" r="r" b="b"/>
                <a:pathLst>
                  <a:path w="1204277" h="1944957">
                    <a:moveTo>
                      <a:pt x="85244" y="0"/>
                    </a:moveTo>
                    <a:lnTo>
                      <a:pt x="1119033" y="0"/>
                    </a:lnTo>
                    <a:cubicBezTo>
                      <a:pt x="1166112" y="0"/>
                      <a:pt x="1204277" y="38165"/>
                      <a:pt x="1204277" y="85244"/>
                    </a:cubicBezTo>
                    <a:lnTo>
                      <a:pt x="1204277" y="1859712"/>
                    </a:lnTo>
                    <a:cubicBezTo>
                      <a:pt x="1204277" y="1906792"/>
                      <a:pt x="1166112" y="1944957"/>
                      <a:pt x="1119033" y="1944957"/>
                    </a:cubicBezTo>
                    <a:lnTo>
                      <a:pt x="85244" y="1944957"/>
                    </a:lnTo>
                    <a:cubicBezTo>
                      <a:pt x="38165" y="1944957"/>
                      <a:pt x="0" y="1906792"/>
                      <a:pt x="0" y="1859712"/>
                    </a:cubicBezTo>
                    <a:lnTo>
                      <a:pt x="0" y="85244"/>
                    </a:lnTo>
                    <a:cubicBezTo>
                      <a:pt x="0" y="38165"/>
                      <a:pt x="38165" y="0"/>
                      <a:pt x="85244" y="0"/>
                    </a:cubicBezTo>
                    <a:close/>
                  </a:path>
                </a:pathLst>
              </a:custGeom>
              <a:noFill/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6" name="TextBox 16">
                <a:extLst>
                  <a:ext uri="{FF2B5EF4-FFF2-40B4-BE49-F238E27FC236}">
                    <a16:creationId xmlns:a16="http://schemas.microsoft.com/office/drawing/2014/main" id="{158648C1-08C6-ABE2-6EB5-91A243872A50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204277" cy="19544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66"/>
                  </a:lnSpc>
                </a:pPr>
                <a:endParaRPr/>
              </a:p>
            </p:txBody>
          </p:sp>
        </p:grp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60882B1A-BF91-01C5-9CE0-7CFE952DA500}"/>
                </a:ext>
              </a:extLst>
            </p:cNvPr>
            <p:cNvSpPr txBox="1"/>
            <p:nvPr/>
          </p:nvSpPr>
          <p:spPr>
            <a:xfrm>
              <a:off x="288137" y="236406"/>
              <a:ext cx="3908689" cy="64633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Plaats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: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Hollange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Molentype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Op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steen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en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op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cilinder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Meelsoort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Tarwe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, spelt</a:t>
              </a: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Oorsprong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Voornamelijk lokaal geteeld in Wallonië</a:t>
              </a:r>
            </a:p>
            <a:p>
              <a:pPr>
                <a:lnSpc>
                  <a:spcPts val="1765"/>
                </a:lnSpc>
              </a:pPr>
              <a:endPara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Asgehalte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Wit,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integraal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Bezorgdagen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Via een vervoerder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endParaRP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Franco: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1 </a:t>
              </a:r>
              <a:r>
                <a:rPr lang="fr-BE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pallet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= 60 euro </a:t>
              </a:r>
              <a:r>
                <a:rPr lang="fr-BE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verzendkosten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en </a:t>
              </a:r>
              <a:r>
                <a:rPr lang="fr-BE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daarna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  <a:r>
                <a:rPr lang="fr-BE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staffelkortingen</a:t>
              </a:r>
              <a:endParaRPr lang="nl-NL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Biologisch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assortiment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?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Nee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Gestabiliseerd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?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Nee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  <a:spcBef>
                  <a:spcPct val="0"/>
                </a:spcBef>
              </a:pP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F4C734FB-FDD4-42A9-57B7-4EC55E339AB8}"/>
              </a:ext>
            </a:extLst>
          </p:cNvPr>
          <p:cNvSpPr txBox="1"/>
          <p:nvPr/>
        </p:nvSpPr>
        <p:spPr>
          <a:xfrm>
            <a:off x="0" y="477266"/>
            <a:ext cx="7560000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3"/>
              </a:lnSpc>
            </a:pPr>
            <a:r>
              <a:rPr lang="en-US" sz="4400" b="1">
                <a:solidFill>
                  <a:srgbClr val="59BAA3"/>
                </a:solidFill>
                <a:latin typeface="Brandon Text Light"/>
                <a:ea typeface="Poppins"/>
                <a:cs typeface="Poppins"/>
                <a:sym typeface="Poppins"/>
              </a:rPr>
              <a:t>MOULIN DE HOLLANGE</a:t>
            </a:r>
          </a:p>
        </p:txBody>
      </p:sp>
      <p:pic>
        <p:nvPicPr>
          <p:cNvPr id="21" name="Image 20" descr="Une image contenant produits de boulangerie, pain, pâtisserie, Gluten">
            <a:extLst>
              <a:ext uri="{FF2B5EF4-FFF2-40B4-BE49-F238E27FC236}">
                <a16:creationId xmlns:a16="http://schemas.microsoft.com/office/drawing/2014/main" id="{319CB8D2-D358-F2F3-3269-FEA671DC8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20" b="-6175"/>
          <a:stretch>
            <a:fillRect/>
          </a:stretch>
        </p:blipFill>
        <p:spPr>
          <a:xfrm>
            <a:off x="392463" y="1446375"/>
            <a:ext cx="3295769" cy="2697873"/>
          </a:xfrm>
          <a:prstGeom prst="rect">
            <a:avLst/>
          </a:prstGeom>
        </p:spPr>
      </p:pic>
      <p:sp>
        <p:nvSpPr>
          <p:cNvPr id="20" name="Freeform 7">
            <a:extLst>
              <a:ext uri="{FF2B5EF4-FFF2-40B4-BE49-F238E27FC236}">
                <a16:creationId xmlns:a16="http://schemas.microsoft.com/office/drawing/2014/main" id="{EFF9B7FE-65A3-32A2-463F-C6B2061573B3}"/>
              </a:ext>
            </a:extLst>
          </p:cNvPr>
          <p:cNvSpPr/>
          <p:nvPr/>
        </p:nvSpPr>
        <p:spPr>
          <a:xfrm>
            <a:off x="386540" y="4274624"/>
            <a:ext cx="3300962" cy="5252514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76C50E08-ED6E-FD85-3E28-1E9F8D12CCF7}"/>
              </a:ext>
            </a:extLst>
          </p:cNvPr>
          <p:cNvSpPr/>
          <p:nvPr/>
        </p:nvSpPr>
        <p:spPr>
          <a:xfrm>
            <a:off x="3963748" y="1429864"/>
            <a:ext cx="3327195" cy="5252514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40" name="Freeform 7">
            <a:extLst>
              <a:ext uri="{FF2B5EF4-FFF2-40B4-BE49-F238E27FC236}">
                <a16:creationId xmlns:a16="http://schemas.microsoft.com/office/drawing/2014/main" id="{D4DC1BCD-DB5F-E061-A989-D6E21AC1B0D7}"/>
              </a:ext>
            </a:extLst>
          </p:cNvPr>
          <p:cNvSpPr/>
          <p:nvPr/>
        </p:nvSpPr>
        <p:spPr>
          <a:xfrm>
            <a:off x="3987524" y="7054715"/>
            <a:ext cx="3311595" cy="1426747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rgbClr val="59BAA3"/>
            </a:solidFill>
          </a:ln>
        </p:spPr>
        <p:txBody>
          <a:bodyPr/>
          <a:lstStyle/>
          <a:p>
            <a:endParaRPr lang="fr-BE"/>
          </a:p>
        </p:txBody>
      </p:sp>
      <p:pic>
        <p:nvPicPr>
          <p:cNvPr id="42" name="Graphic 41" descr="Receiver with solid fill">
            <a:extLst>
              <a:ext uri="{FF2B5EF4-FFF2-40B4-BE49-F238E27FC236}">
                <a16:creationId xmlns:a16="http://schemas.microsoft.com/office/drawing/2014/main" id="{18B044D7-E0FE-A092-1BCB-F71920939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5674" y="7605689"/>
            <a:ext cx="275845" cy="275845"/>
          </a:xfrm>
          <a:prstGeom prst="rect">
            <a:avLst/>
          </a:prstGeom>
        </p:spPr>
      </p:pic>
      <p:pic>
        <p:nvPicPr>
          <p:cNvPr id="44" name="Graphic 43" descr="Envelope with solid fill">
            <a:extLst>
              <a:ext uri="{FF2B5EF4-FFF2-40B4-BE49-F238E27FC236}">
                <a16:creationId xmlns:a16="http://schemas.microsoft.com/office/drawing/2014/main" id="{DA361A69-DB6D-D298-BDBA-0634041539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83189" y="7180781"/>
            <a:ext cx="292137" cy="292137"/>
          </a:xfrm>
          <a:prstGeom prst="rect">
            <a:avLst/>
          </a:prstGeom>
        </p:spPr>
      </p:pic>
      <p:pic>
        <p:nvPicPr>
          <p:cNvPr id="46" name="Graphic 45" descr="World with solid fill">
            <a:extLst>
              <a:ext uri="{FF2B5EF4-FFF2-40B4-BE49-F238E27FC236}">
                <a16:creationId xmlns:a16="http://schemas.microsoft.com/office/drawing/2014/main" id="{FA1E6CBF-5F23-8EBA-5D22-F46CB641A4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96994" y="8018983"/>
            <a:ext cx="292138" cy="29213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1BBB24E4-32D8-EEB1-E268-E9ED16133581}"/>
              </a:ext>
            </a:extLst>
          </p:cNvPr>
          <p:cNvSpPr txBox="1"/>
          <p:nvPr/>
        </p:nvSpPr>
        <p:spPr>
          <a:xfrm>
            <a:off x="4605606" y="7607381"/>
            <a:ext cx="3793524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dirty="0">
                <a:solidFill>
                  <a:srgbClr val="59BAA3"/>
                </a:solidFill>
                <a:latin typeface="Brandon Text Light"/>
                <a:ea typeface="+mn-lt"/>
                <a:cs typeface="+mn-lt"/>
                <a:sym typeface="Poppins"/>
              </a:rPr>
              <a:t>061</a:t>
            </a:r>
            <a:r>
              <a:rPr lang="en-US" sz="1400" dirty="0">
                <a:solidFill>
                  <a:srgbClr val="59BAA3"/>
                </a:solidFill>
                <a:latin typeface="Brandon Text Light"/>
                <a:ea typeface="+mn-lt"/>
                <a:cs typeface="+mn-lt"/>
              </a:rPr>
              <a:t> 26 68 76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57E6984-C39A-81AF-3564-35B2539F6D8C}"/>
              </a:ext>
            </a:extLst>
          </p:cNvPr>
          <p:cNvSpPr txBox="1"/>
          <p:nvPr/>
        </p:nvSpPr>
        <p:spPr>
          <a:xfrm>
            <a:off x="4606220" y="8024304"/>
            <a:ext cx="3793524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>
                <a:solidFill>
                  <a:srgbClr val="59BAA3"/>
                </a:solidFill>
                <a:latin typeface="Brandon Text Light"/>
                <a:ea typeface="+mn-lt"/>
                <a:cs typeface="+mn-lt"/>
                <a:sym typeface="Poppi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Moulin de Hollange</a:t>
            </a:r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3149203-0C3A-AD63-C951-F6B9FA66DB95}"/>
              </a:ext>
            </a:extLst>
          </p:cNvPr>
          <p:cNvSpPr txBox="1"/>
          <p:nvPr/>
        </p:nvSpPr>
        <p:spPr>
          <a:xfrm>
            <a:off x="4589130" y="7174950"/>
            <a:ext cx="2262286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>
                <a:solidFill>
                  <a:srgbClr val="59BAA3"/>
                </a:solidFill>
                <a:latin typeface="Brandon Text Light"/>
                <a:ea typeface="+mn-lt"/>
                <a:cs typeface="+mn-lt"/>
                <a:sym typeface="Poppins 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</a:t>
            </a:r>
            <a:r>
              <a:rPr lang="en-US" sz="1400">
                <a:solidFill>
                  <a:srgbClr val="59BAA3"/>
                </a:solidFill>
                <a:latin typeface="Brandon Text Light"/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@moulindehollange.be</a:t>
            </a:r>
            <a:endParaRPr lang="en-US"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1400" b="1">
              <a:solidFill>
                <a:srgbClr val="59BAA3"/>
              </a:solidFill>
              <a:latin typeface="Brandon Text Light" panose="020B0303020203060203" pitchFamily="34" charset="0"/>
              <a:ea typeface="Poppins"/>
              <a:cs typeface="Poppins Bold"/>
            </a:endParaRPr>
          </a:p>
        </p:txBody>
      </p:sp>
      <p:sp>
        <p:nvSpPr>
          <p:cNvPr id="25" name="Freeform 2">
            <a:extLst>
              <a:ext uri="{FF2B5EF4-FFF2-40B4-BE49-F238E27FC236}">
                <a16:creationId xmlns:a16="http://schemas.microsoft.com/office/drawing/2014/main" id="{ABA302FD-9A28-1F48-532E-A0DD4A74EC89}"/>
              </a:ext>
            </a:extLst>
          </p:cNvPr>
          <p:cNvSpPr/>
          <p:nvPr/>
        </p:nvSpPr>
        <p:spPr>
          <a:xfrm>
            <a:off x="6628339" y="9829936"/>
            <a:ext cx="931661" cy="931661"/>
          </a:xfrm>
          <a:custGeom>
            <a:avLst/>
            <a:gdLst/>
            <a:ahLst/>
            <a:cxnLst/>
            <a:rect l="l" t="t" r="r" b="b"/>
            <a:pathLst>
              <a:path w="931661" h="931661">
                <a:moveTo>
                  <a:pt x="0" y="0"/>
                </a:moveTo>
                <a:lnTo>
                  <a:pt x="931661" y="0"/>
                </a:lnTo>
                <a:lnTo>
                  <a:pt x="931661" y="931661"/>
                </a:lnTo>
                <a:lnTo>
                  <a:pt x="0" y="93166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56112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E03AC-3216-24BE-BF21-C0B048E04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4302E584-C39E-8B04-78A7-38955AB0E9CB}"/>
              </a:ext>
            </a:extLst>
          </p:cNvPr>
          <p:cNvGrpSpPr/>
          <p:nvPr/>
        </p:nvGrpSpPr>
        <p:grpSpPr>
          <a:xfrm>
            <a:off x="120356" y="1380824"/>
            <a:ext cx="3512299" cy="5680426"/>
            <a:chOff x="0" y="-35437"/>
            <a:chExt cx="4480480" cy="7793813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1B2C9FDE-A2D3-8414-DD67-56B3447661A9}"/>
                </a:ext>
              </a:extLst>
            </p:cNvPr>
            <p:cNvGrpSpPr/>
            <p:nvPr/>
          </p:nvGrpSpPr>
          <p:grpSpPr>
            <a:xfrm>
              <a:off x="0" y="-35437"/>
              <a:ext cx="4480480" cy="7793813"/>
              <a:chOff x="0" y="-9525"/>
              <a:chExt cx="1204277" cy="2094845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A8A54EE0-635E-286B-5C63-AAA97E017377}"/>
                  </a:ext>
                </a:extLst>
              </p:cNvPr>
              <p:cNvSpPr/>
              <p:nvPr/>
            </p:nvSpPr>
            <p:spPr>
              <a:xfrm>
                <a:off x="2597" y="98413"/>
                <a:ext cx="1179030" cy="1986907"/>
              </a:xfrm>
              <a:custGeom>
                <a:avLst/>
                <a:gdLst/>
                <a:ahLst/>
                <a:cxnLst/>
                <a:rect l="l" t="t" r="r" b="b"/>
                <a:pathLst>
                  <a:path w="1204277" h="1787934">
                    <a:moveTo>
                      <a:pt x="85244" y="0"/>
                    </a:moveTo>
                    <a:lnTo>
                      <a:pt x="1119033" y="0"/>
                    </a:lnTo>
                    <a:cubicBezTo>
                      <a:pt x="1166112" y="0"/>
                      <a:pt x="1204277" y="38165"/>
                      <a:pt x="1204277" y="85244"/>
                    </a:cubicBezTo>
                    <a:lnTo>
                      <a:pt x="1204277" y="1702689"/>
                    </a:lnTo>
                    <a:cubicBezTo>
                      <a:pt x="1204277" y="1725298"/>
                      <a:pt x="1195296" y="1746980"/>
                      <a:pt x="1179310" y="1762966"/>
                    </a:cubicBezTo>
                    <a:cubicBezTo>
                      <a:pt x="1163323" y="1778953"/>
                      <a:pt x="1141641" y="1787934"/>
                      <a:pt x="1119033" y="1787934"/>
                    </a:cubicBezTo>
                    <a:lnTo>
                      <a:pt x="85244" y="1787934"/>
                    </a:lnTo>
                    <a:cubicBezTo>
                      <a:pt x="38165" y="1787934"/>
                      <a:pt x="0" y="1749769"/>
                      <a:pt x="0" y="1702689"/>
                    </a:cubicBezTo>
                    <a:lnTo>
                      <a:pt x="0" y="85244"/>
                    </a:lnTo>
                    <a:cubicBezTo>
                      <a:pt x="0" y="38165"/>
                      <a:pt x="38165" y="0"/>
                      <a:pt x="85244" y="0"/>
                    </a:cubicBezTo>
                    <a:close/>
                  </a:path>
                </a:pathLst>
              </a:custGeom>
              <a:noFill/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7FAB2D11-A222-D07C-7931-4F75AA2ABB47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204277" cy="17974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66"/>
                  </a:lnSpc>
                </a:pPr>
                <a:endParaRPr/>
              </a:p>
            </p:txBody>
          </p:sp>
        </p:grp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008AF220-A45B-11E0-647F-8DD21A6CFED0}"/>
                </a:ext>
              </a:extLst>
            </p:cNvPr>
            <p:cNvSpPr txBox="1"/>
            <p:nvPr/>
          </p:nvSpPr>
          <p:spPr>
            <a:xfrm>
              <a:off x="423462" y="246043"/>
              <a:ext cx="3870351" cy="6967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765"/>
                </a:lnSpc>
              </a:pP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Lieu </a:t>
              </a:r>
              <a:r>
                <a:rPr lang="en-US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: Clermont</a:t>
              </a:r>
            </a:p>
            <a:p>
              <a:pPr algn="l">
                <a:lnSpc>
                  <a:spcPts val="1765"/>
                </a:lnSpc>
              </a:pPr>
              <a:endPara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00" b="1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Type de moulin : </a:t>
              </a:r>
              <a:r>
                <a:rPr lang="en-US" sz="1400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Sur </a:t>
              </a:r>
              <a:r>
                <a:rPr lang="en-US" sz="1400" err="1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pierre</a:t>
              </a:r>
              <a:endParaRPr lang="en-US" sz="1400">
                <a:solidFill>
                  <a:srgbClr val="000000"/>
                </a:solidFill>
                <a:latin typeface="Brandon Text Light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Type de </a:t>
              </a:r>
              <a:r>
                <a:rPr lang="en-US" sz="1423" b="1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farine</a:t>
              </a: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:</a:t>
              </a:r>
              <a:r>
                <a:rPr lang="en-US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  <a:r>
                <a:rPr lang="fr-BE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Froment, épeautre, engrain, seigle</a:t>
              </a:r>
            </a:p>
            <a:p>
              <a:pPr>
                <a:lnSpc>
                  <a:spcPts val="1765"/>
                </a:lnSpc>
              </a:pPr>
              <a:endPara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Origine du </a:t>
              </a:r>
              <a:r>
                <a:rPr lang="en-US" sz="1423" b="1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blé</a:t>
              </a: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: </a:t>
              </a:r>
              <a:r>
                <a:rPr lang="fr-BE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100 % Wallonie – céréales issues de la propre production</a:t>
              </a:r>
            </a:p>
            <a:p>
              <a:pPr>
                <a:lnSpc>
                  <a:spcPts val="1765"/>
                </a:lnSpc>
              </a:pPr>
              <a:endParaRPr lang="en-US" sz="1423" b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Taux</a:t>
              </a: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de cendre :</a:t>
              </a:r>
              <a:r>
                <a:rPr lang="en-US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  <a:r>
                <a:rPr lang="fr-BE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T60, T80, T100 et T120</a:t>
              </a:r>
            </a:p>
            <a:p>
              <a:pPr>
                <a:lnSpc>
                  <a:spcPts val="1765"/>
                </a:lnSpc>
              </a:pPr>
              <a:endParaRPr lang="fr-BE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Jours</a:t>
              </a: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de livraison : </a:t>
              </a:r>
              <a:r>
                <a:rPr lang="fr-BE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Variable mais souvent mercredi et jeudi</a:t>
              </a:r>
            </a:p>
            <a:p>
              <a:pPr>
                <a:lnSpc>
                  <a:spcPts val="1765"/>
                </a:lnSpc>
              </a:pPr>
              <a:endParaRPr lang="fr-BE" sz="1423" b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Franco : </a:t>
              </a:r>
              <a:r>
                <a:rPr lang="fr-BE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100 kg - 5 sacs</a:t>
              </a:r>
              <a:endParaRPr lang="pt-BR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endParaRPr lang="pt-BR" sz="1423" b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Gamme bio ? </a:t>
              </a:r>
              <a:r>
                <a:rPr lang="en-US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Non</a:t>
              </a:r>
              <a:endPara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Farine </a:t>
              </a:r>
              <a:r>
                <a:rPr lang="en-US" sz="1423" b="1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stabilisée</a:t>
              </a: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? </a:t>
              </a:r>
              <a:r>
                <a:rPr lang="en-US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Non</a:t>
              </a:r>
            </a:p>
            <a:p>
              <a:pPr algn="l">
                <a:lnSpc>
                  <a:spcPts val="1765"/>
                </a:lnSpc>
                <a:spcBef>
                  <a:spcPct val="0"/>
                </a:spcBef>
              </a:pPr>
              <a:r>
                <a:rPr lang="en-US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D874793B-E1D5-F35F-696B-E160B84BE8BE}"/>
              </a:ext>
            </a:extLst>
          </p:cNvPr>
          <p:cNvGrpSpPr/>
          <p:nvPr/>
        </p:nvGrpSpPr>
        <p:grpSpPr>
          <a:xfrm>
            <a:off x="3831029" y="4399245"/>
            <a:ext cx="3360360" cy="5453696"/>
            <a:chOff x="0" y="-35437"/>
            <a:chExt cx="4480480" cy="7271595"/>
          </a:xfrm>
        </p:grpSpPr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ECB13E03-D2D7-220E-4618-B45E18000AEF}"/>
                </a:ext>
              </a:extLst>
            </p:cNvPr>
            <p:cNvGrpSpPr/>
            <p:nvPr/>
          </p:nvGrpSpPr>
          <p:grpSpPr>
            <a:xfrm>
              <a:off x="0" y="-35437"/>
              <a:ext cx="4480480" cy="7271595"/>
              <a:chOff x="0" y="-9525"/>
              <a:chExt cx="1204277" cy="1954482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F77F4C1D-F897-A330-57B5-E7C0A5112E38}"/>
                  </a:ext>
                </a:extLst>
              </p:cNvPr>
              <p:cNvSpPr/>
              <p:nvPr/>
            </p:nvSpPr>
            <p:spPr>
              <a:xfrm>
                <a:off x="0" y="0"/>
                <a:ext cx="1204277" cy="1889454"/>
              </a:xfrm>
              <a:custGeom>
                <a:avLst/>
                <a:gdLst/>
                <a:ahLst/>
                <a:cxnLst/>
                <a:rect l="l" t="t" r="r" b="b"/>
                <a:pathLst>
                  <a:path w="1204277" h="1944957">
                    <a:moveTo>
                      <a:pt x="85244" y="0"/>
                    </a:moveTo>
                    <a:lnTo>
                      <a:pt x="1119033" y="0"/>
                    </a:lnTo>
                    <a:cubicBezTo>
                      <a:pt x="1166112" y="0"/>
                      <a:pt x="1204277" y="38165"/>
                      <a:pt x="1204277" y="85244"/>
                    </a:cubicBezTo>
                    <a:lnTo>
                      <a:pt x="1204277" y="1859712"/>
                    </a:lnTo>
                    <a:cubicBezTo>
                      <a:pt x="1204277" y="1906792"/>
                      <a:pt x="1166112" y="1944957"/>
                      <a:pt x="1119033" y="1944957"/>
                    </a:cubicBezTo>
                    <a:lnTo>
                      <a:pt x="85244" y="1944957"/>
                    </a:lnTo>
                    <a:cubicBezTo>
                      <a:pt x="38165" y="1944957"/>
                      <a:pt x="0" y="1906792"/>
                      <a:pt x="0" y="1859712"/>
                    </a:cubicBezTo>
                    <a:lnTo>
                      <a:pt x="0" y="85244"/>
                    </a:lnTo>
                    <a:cubicBezTo>
                      <a:pt x="0" y="38165"/>
                      <a:pt x="38165" y="0"/>
                      <a:pt x="85244" y="0"/>
                    </a:cubicBezTo>
                    <a:close/>
                  </a:path>
                </a:pathLst>
              </a:custGeom>
              <a:noFill/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6" name="TextBox 16">
                <a:extLst>
                  <a:ext uri="{FF2B5EF4-FFF2-40B4-BE49-F238E27FC236}">
                    <a16:creationId xmlns:a16="http://schemas.microsoft.com/office/drawing/2014/main" id="{4F7676DC-0534-74EB-55FF-942D8872DCF6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204277" cy="19544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66"/>
                  </a:lnSpc>
                </a:pPr>
                <a:endParaRPr/>
              </a:p>
            </p:txBody>
          </p:sp>
        </p:grp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3B0713F4-F486-4512-9D60-1E3D8A39B59D}"/>
                </a:ext>
              </a:extLst>
            </p:cNvPr>
            <p:cNvSpPr txBox="1"/>
            <p:nvPr/>
          </p:nvSpPr>
          <p:spPr>
            <a:xfrm>
              <a:off x="288137" y="224671"/>
              <a:ext cx="3908689" cy="64633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Plaats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: Clermont</a:t>
              </a:r>
              <a:endParaRPr lang="en-US" sz="1400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00" b="1" dirty="0" err="1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Molentype</a:t>
              </a:r>
              <a:r>
                <a:rPr lang="en-US" sz="1400" b="1" dirty="0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en-US" sz="1400" dirty="0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Op </a:t>
              </a:r>
              <a:r>
                <a:rPr lang="en-US" sz="1400" dirty="0" err="1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steen</a:t>
              </a:r>
              <a:endParaRPr lang="en-US" sz="1400" dirty="0">
                <a:solidFill>
                  <a:srgbClr val="000000"/>
                </a:solidFill>
                <a:latin typeface="Brandon Text Light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Meelsoort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Tarwe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, spelt,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eenkoren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,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rogge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Oorsprong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100 % Wallonië – granen uit eigen productie</a:t>
              </a:r>
            </a:p>
            <a:p>
              <a:pPr>
                <a:lnSpc>
                  <a:spcPts val="1765"/>
                </a:lnSpc>
              </a:pPr>
              <a:endPara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Asgehalte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T60, T80, T100 en T120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Bezorgdagen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Variabel, maar vaak op woensdag en donderdag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endParaRP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Franco: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100 kg - 5 sacs</a:t>
              </a: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Biologisch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assortiment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?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Nee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Gestabiliseerd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?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Nee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  <a:spcBef>
                  <a:spcPct val="0"/>
                </a:spcBef>
              </a:pP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1AA97EBB-151F-6023-94EE-6E2120A46D47}"/>
              </a:ext>
            </a:extLst>
          </p:cNvPr>
          <p:cNvSpPr txBox="1"/>
          <p:nvPr/>
        </p:nvSpPr>
        <p:spPr>
          <a:xfrm>
            <a:off x="0" y="477266"/>
            <a:ext cx="7560000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3"/>
              </a:lnSpc>
            </a:pPr>
            <a:r>
              <a:rPr lang="en-US" sz="4400" b="1" dirty="0">
                <a:solidFill>
                  <a:srgbClr val="59BAA3"/>
                </a:solidFill>
                <a:latin typeface="Brandon Text Light"/>
                <a:ea typeface="Poppins"/>
                <a:cs typeface="Poppins"/>
                <a:sym typeface="Poppins"/>
              </a:rPr>
              <a:t>MOULIN DE MAUGRÉTOUT</a:t>
            </a:r>
            <a:endParaRPr lang="en-US" sz="4400" b="1" dirty="0">
              <a:solidFill>
                <a:srgbClr val="59BAA3"/>
              </a:solidFill>
              <a:latin typeface="Brandon Text Light"/>
              <a:ea typeface="Poppins"/>
              <a:cs typeface="Poppins"/>
            </a:endParaRPr>
          </a:p>
        </p:txBody>
      </p:sp>
      <p:pic>
        <p:nvPicPr>
          <p:cNvPr id="21" name="Image 20" descr="Une image contenant boîte, mur, sol, carton">
            <a:extLst>
              <a:ext uri="{FF2B5EF4-FFF2-40B4-BE49-F238E27FC236}">
                <a16:creationId xmlns:a16="http://schemas.microsoft.com/office/drawing/2014/main" id="{1DC2D582-7494-094A-0C29-48FB1B275A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8" r="2527" b="1015"/>
          <a:stretch>
            <a:fillRect/>
          </a:stretch>
        </p:blipFill>
        <p:spPr>
          <a:xfrm>
            <a:off x="3876695" y="1420460"/>
            <a:ext cx="3307111" cy="2693225"/>
          </a:xfrm>
          <a:prstGeom prst="rect">
            <a:avLst/>
          </a:prstGeom>
        </p:spPr>
      </p:pic>
      <p:sp>
        <p:nvSpPr>
          <p:cNvPr id="20" name="Freeform 7">
            <a:extLst>
              <a:ext uri="{FF2B5EF4-FFF2-40B4-BE49-F238E27FC236}">
                <a16:creationId xmlns:a16="http://schemas.microsoft.com/office/drawing/2014/main" id="{A916C12A-A3E3-E824-947E-27C69B1055EE}"/>
              </a:ext>
            </a:extLst>
          </p:cNvPr>
          <p:cNvSpPr/>
          <p:nvPr/>
        </p:nvSpPr>
        <p:spPr>
          <a:xfrm>
            <a:off x="289502" y="1406231"/>
            <a:ext cx="3263195" cy="5155805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8D6499FC-E56D-BB5E-698E-D89349D1D5ED}"/>
              </a:ext>
            </a:extLst>
          </p:cNvPr>
          <p:cNvSpPr/>
          <p:nvPr/>
        </p:nvSpPr>
        <p:spPr>
          <a:xfrm>
            <a:off x="3826062" y="4398006"/>
            <a:ext cx="3359894" cy="5155805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80" name="Freeform 7">
            <a:extLst>
              <a:ext uri="{FF2B5EF4-FFF2-40B4-BE49-F238E27FC236}">
                <a16:creationId xmlns:a16="http://schemas.microsoft.com/office/drawing/2014/main" id="{4F0FABF9-2D5B-7386-9806-A54A8B30E501}"/>
              </a:ext>
            </a:extLst>
          </p:cNvPr>
          <p:cNvSpPr/>
          <p:nvPr/>
        </p:nvSpPr>
        <p:spPr>
          <a:xfrm>
            <a:off x="293996" y="6891300"/>
            <a:ext cx="3311595" cy="1426747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rgbClr val="59BAA3"/>
            </a:solidFill>
          </a:ln>
        </p:spPr>
        <p:txBody>
          <a:bodyPr/>
          <a:lstStyle/>
          <a:p>
            <a:endParaRPr lang="fr-BE"/>
          </a:p>
        </p:txBody>
      </p:sp>
      <p:pic>
        <p:nvPicPr>
          <p:cNvPr id="82" name="Graphic 81" descr="Receiver with solid fill">
            <a:extLst>
              <a:ext uri="{FF2B5EF4-FFF2-40B4-BE49-F238E27FC236}">
                <a16:creationId xmlns:a16="http://schemas.microsoft.com/office/drawing/2014/main" id="{1C17D264-F902-22C0-A5D7-0BDB38659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9758" y="7414659"/>
            <a:ext cx="275845" cy="275845"/>
          </a:xfrm>
          <a:prstGeom prst="rect">
            <a:avLst/>
          </a:prstGeom>
        </p:spPr>
      </p:pic>
      <p:pic>
        <p:nvPicPr>
          <p:cNvPr id="84" name="Graphic 83" descr="Envelope with solid fill">
            <a:extLst>
              <a:ext uri="{FF2B5EF4-FFF2-40B4-BE49-F238E27FC236}">
                <a16:creationId xmlns:a16="http://schemas.microsoft.com/office/drawing/2014/main" id="{52CFDE39-FA27-0A38-EF6D-23641CEE3E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3467" y="7017366"/>
            <a:ext cx="292137" cy="292137"/>
          </a:xfrm>
          <a:prstGeom prst="rect">
            <a:avLst/>
          </a:prstGeom>
        </p:spPr>
      </p:pic>
      <p:pic>
        <p:nvPicPr>
          <p:cNvPr id="86" name="Graphic 85" descr="World with solid fill">
            <a:extLst>
              <a:ext uri="{FF2B5EF4-FFF2-40B4-BE49-F238E27FC236}">
                <a16:creationId xmlns:a16="http://schemas.microsoft.com/office/drawing/2014/main" id="{285A00D4-EF0D-A245-DB67-CF97100E42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3465" y="7855568"/>
            <a:ext cx="292138" cy="292138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4C1E877A-73A8-12F3-CB7E-04F56D3963C2}"/>
              </a:ext>
            </a:extLst>
          </p:cNvPr>
          <p:cNvSpPr txBox="1"/>
          <p:nvPr/>
        </p:nvSpPr>
        <p:spPr>
          <a:xfrm>
            <a:off x="912077" y="7416351"/>
            <a:ext cx="3793524" cy="57637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dirty="0">
                <a:solidFill>
                  <a:srgbClr val="59BAA3"/>
                </a:solidFill>
                <a:latin typeface="Brandon Text Light"/>
                <a:ea typeface="+mn-lt"/>
                <a:cs typeface="+mn-lt"/>
                <a:sym typeface="Poppins"/>
              </a:rPr>
              <a:t>0495</a:t>
            </a:r>
            <a:r>
              <a:rPr lang="en-US" sz="1400" dirty="0">
                <a:solidFill>
                  <a:srgbClr val="59BAA3"/>
                </a:solidFill>
                <a:latin typeface="Brandon Text Light"/>
                <a:ea typeface="+mn-lt"/>
                <a:cs typeface="+mn-lt"/>
              </a:rPr>
              <a:t> 32 69 07</a:t>
            </a:r>
            <a:endParaRPr lang="en-US" dirty="0">
              <a:latin typeface="Brandon Text Light"/>
            </a:endParaRPr>
          </a:p>
          <a:p>
            <a:pPr>
              <a:lnSpc>
                <a:spcPts val="2256"/>
              </a:lnSpc>
              <a:spcBef>
                <a:spcPct val="0"/>
              </a:spcBef>
            </a:pPr>
            <a:endParaRPr lang="en-US" sz="1400" dirty="0">
              <a:solidFill>
                <a:srgbClr val="59BAA3"/>
              </a:solidFill>
              <a:ea typeface="Calibri"/>
              <a:cs typeface="Calibri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0AAB521-77B9-8A82-0760-F6496EF83222}"/>
              </a:ext>
            </a:extLst>
          </p:cNvPr>
          <p:cNvSpPr txBox="1"/>
          <p:nvPr/>
        </p:nvSpPr>
        <p:spPr>
          <a:xfrm>
            <a:off x="938121" y="7838775"/>
            <a:ext cx="3793524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>
                <a:solidFill>
                  <a:srgbClr val="59BAA3"/>
                </a:solidFill>
                <a:latin typeface="Brandon Text Light"/>
                <a:ea typeface="+mn-lt"/>
                <a:cs typeface="+mn-lt"/>
                <a:sym typeface="Poppi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Moulin de Maugretout</a:t>
            </a:r>
            <a:endParaRPr lang="en-US" sz="1400">
              <a:solidFill>
                <a:srgbClr val="59BAA3"/>
              </a:solidFill>
              <a:latin typeface="Brandon Text Light"/>
              <a:ea typeface="Calibri"/>
              <a:cs typeface="Calibri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4FE96D9-E4B1-90A9-9CF3-F6423AF5FA99}"/>
              </a:ext>
            </a:extLst>
          </p:cNvPr>
          <p:cNvSpPr txBox="1"/>
          <p:nvPr/>
        </p:nvSpPr>
        <p:spPr>
          <a:xfrm>
            <a:off x="895602" y="7011535"/>
            <a:ext cx="2728439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 dirty="0">
                <a:solidFill>
                  <a:srgbClr val="59BAA3"/>
                </a:solidFill>
                <a:latin typeface="Brandon Text Light"/>
                <a:ea typeface="+mn-lt"/>
                <a:cs typeface="+mn-lt"/>
                <a:sym typeface="Poppins 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bruno</a:t>
            </a:r>
            <a:r>
              <a:rPr lang="en-US" sz="1400" dirty="0">
                <a:solidFill>
                  <a:srgbClr val="59BAA3"/>
                </a:solidFill>
                <a:latin typeface="Brandon Text Light"/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@moulindemaugretout.be</a:t>
            </a:r>
            <a:r>
              <a:rPr lang="en-US" sz="1400" dirty="0">
                <a:solidFill>
                  <a:srgbClr val="59BAA3"/>
                </a:solidFill>
                <a:latin typeface="Brandon Text Light"/>
                <a:ea typeface="+mn-lt"/>
                <a:cs typeface="+mn-lt"/>
              </a:rPr>
              <a:t> </a:t>
            </a:r>
            <a:endParaRPr lang="en-US" dirty="0">
              <a:solidFill>
                <a:srgbClr val="59BAA3"/>
              </a:solidFill>
              <a:latin typeface="Brandon Text Light"/>
              <a:ea typeface="+mn-lt"/>
              <a:cs typeface="+mn-lt"/>
            </a:endParaRPr>
          </a:p>
          <a:p>
            <a:endParaRPr lang="en-US" sz="1400" b="1" dirty="0">
              <a:solidFill>
                <a:srgbClr val="59BAA3"/>
              </a:solidFill>
              <a:latin typeface="Brandon Text Light" panose="020B0303020203060203" pitchFamily="34" charset="0"/>
              <a:ea typeface="Poppins"/>
              <a:cs typeface="Poppins Bold"/>
            </a:endParaRPr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id="{10F55ABD-D710-5403-3166-CAF0A8029443}"/>
              </a:ext>
            </a:extLst>
          </p:cNvPr>
          <p:cNvSpPr/>
          <p:nvPr/>
        </p:nvSpPr>
        <p:spPr>
          <a:xfrm>
            <a:off x="6628339" y="9829936"/>
            <a:ext cx="931661" cy="931661"/>
          </a:xfrm>
          <a:custGeom>
            <a:avLst/>
            <a:gdLst/>
            <a:ahLst/>
            <a:cxnLst/>
            <a:rect l="l" t="t" r="r" b="b"/>
            <a:pathLst>
              <a:path w="931661" h="931661">
                <a:moveTo>
                  <a:pt x="0" y="0"/>
                </a:moveTo>
                <a:lnTo>
                  <a:pt x="931661" y="0"/>
                </a:lnTo>
                <a:lnTo>
                  <a:pt x="931661" y="931661"/>
                </a:lnTo>
                <a:lnTo>
                  <a:pt x="0" y="93166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99044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5B796-0580-7EAC-6A23-DCEBE2606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FA5EB552-0A87-747A-DFCE-5BBAAAC0063B}"/>
              </a:ext>
            </a:extLst>
          </p:cNvPr>
          <p:cNvGrpSpPr/>
          <p:nvPr/>
        </p:nvGrpSpPr>
        <p:grpSpPr>
          <a:xfrm>
            <a:off x="3651881" y="1412126"/>
            <a:ext cx="3598303" cy="6066932"/>
            <a:chOff x="0" y="-35437"/>
            <a:chExt cx="4524932" cy="8100676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06167C5A-8BEE-C070-1D03-7D0DECEABB8F}"/>
                </a:ext>
              </a:extLst>
            </p:cNvPr>
            <p:cNvGrpSpPr/>
            <p:nvPr/>
          </p:nvGrpSpPr>
          <p:grpSpPr>
            <a:xfrm>
              <a:off x="0" y="-35437"/>
              <a:ext cx="4524932" cy="7600452"/>
              <a:chOff x="0" y="-9525"/>
              <a:chExt cx="1216225" cy="2042873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8C5909FA-A5CC-727E-3E1A-F20BBD6EECCC}"/>
                  </a:ext>
                </a:extLst>
              </p:cNvPr>
              <p:cNvSpPr/>
              <p:nvPr/>
            </p:nvSpPr>
            <p:spPr>
              <a:xfrm>
                <a:off x="15674" y="0"/>
                <a:ext cx="1200551" cy="2033348"/>
              </a:xfrm>
              <a:custGeom>
                <a:avLst/>
                <a:gdLst/>
                <a:ahLst/>
                <a:cxnLst/>
                <a:rect l="l" t="t" r="r" b="b"/>
                <a:pathLst>
                  <a:path w="1204277" h="1787934">
                    <a:moveTo>
                      <a:pt x="85244" y="0"/>
                    </a:moveTo>
                    <a:lnTo>
                      <a:pt x="1119033" y="0"/>
                    </a:lnTo>
                    <a:cubicBezTo>
                      <a:pt x="1166112" y="0"/>
                      <a:pt x="1204277" y="38165"/>
                      <a:pt x="1204277" y="85244"/>
                    </a:cubicBezTo>
                    <a:lnTo>
                      <a:pt x="1204277" y="1702689"/>
                    </a:lnTo>
                    <a:cubicBezTo>
                      <a:pt x="1204277" y="1725298"/>
                      <a:pt x="1195296" y="1746980"/>
                      <a:pt x="1179310" y="1762966"/>
                    </a:cubicBezTo>
                    <a:cubicBezTo>
                      <a:pt x="1163323" y="1778953"/>
                      <a:pt x="1141641" y="1787934"/>
                      <a:pt x="1119033" y="1787934"/>
                    </a:cubicBezTo>
                    <a:lnTo>
                      <a:pt x="85244" y="1787934"/>
                    </a:lnTo>
                    <a:cubicBezTo>
                      <a:pt x="38165" y="1787934"/>
                      <a:pt x="0" y="1749769"/>
                      <a:pt x="0" y="1702689"/>
                    </a:cubicBezTo>
                    <a:lnTo>
                      <a:pt x="0" y="85244"/>
                    </a:lnTo>
                    <a:cubicBezTo>
                      <a:pt x="0" y="38165"/>
                      <a:pt x="38165" y="0"/>
                      <a:pt x="85244" y="0"/>
                    </a:cubicBezTo>
                    <a:close/>
                  </a:path>
                </a:pathLst>
              </a:custGeom>
              <a:noFill/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150E61BF-E705-69D9-3760-A581C3C0245D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204277" cy="1797459"/>
              </a:xfrm>
              <a:prstGeom prst="rect">
                <a:avLst/>
              </a:prstGeom>
              <a:no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66"/>
                  </a:lnSpc>
                </a:pPr>
                <a:endParaRPr/>
              </a:p>
            </p:txBody>
          </p:sp>
        </p:grp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4605E839-0600-3124-ED60-9514729FB6C4}"/>
                </a:ext>
              </a:extLst>
            </p:cNvPr>
            <p:cNvSpPr txBox="1"/>
            <p:nvPr/>
          </p:nvSpPr>
          <p:spPr>
            <a:xfrm>
              <a:off x="480872" y="147414"/>
              <a:ext cx="3870351" cy="791782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Lieu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: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Sombreffe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00" b="1" dirty="0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Type de moulin : </a:t>
              </a:r>
              <a:r>
                <a:rPr lang="en-US" sz="1400" dirty="0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Sur </a:t>
              </a:r>
              <a:r>
                <a:rPr lang="en-US" sz="1400" dirty="0" err="1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cylindre</a:t>
              </a:r>
              <a:endParaRPr lang="en-US" sz="1400" dirty="0">
                <a:solidFill>
                  <a:srgbClr val="000000"/>
                </a:solidFill>
                <a:latin typeface="Brandon Text Light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Type de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farine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: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Froment, épeautre, seigle, petit épeautre</a:t>
              </a: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Origine du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blé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: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100 % Wallonie</a:t>
              </a:r>
            </a:p>
            <a:p>
              <a:pPr>
                <a:lnSpc>
                  <a:spcPts val="1765"/>
                </a:lnSpc>
              </a:pPr>
              <a:endPara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Taux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de cendre :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T65 – T110 froment</a:t>
              </a:r>
            </a:p>
            <a:p>
              <a:pPr>
                <a:lnSpc>
                  <a:spcPts val="1765"/>
                </a:lnSpc>
              </a:pP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T150 épeautre = Intégrale épeautre</a:t>
              </a:r>
            </a:p>
            <a:p>
              <a:pPr>
                <a:lnSpc>
                  <a:spcPts val="1765"/>
                </a:lnSpc>
              </a:pP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T130 – Fleur de seigle =  seigle</a:t>
              </a:r>
            </a:p>
            <a:p>
              <a:pPr>
                <a:lnSpc>
                  <a:spcPts val="1765"/>
                </a:lnSpc>
              </a:pPr>
              <a:endParaRPr lang="fr-BE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Jours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de livraison :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Livraison via Phanasem le lundi, mercredi, vendredi + Terroirist + </a:t>
              </a:r>
              <a:r>
                <a:rPr lang="fr-BE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bionaturels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+ </a:t>
              </a:r>
              <a:r>
                <a:rPr lang="fr-BE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Mabio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(lundi, mercredi, vendredi)</a:t>
              </a:r>
            </a:p>
            <a:p>
              <a:pPr>
                <a:lnSpc>
                  <a:spcPts val="1765"/>
                </a:lnSpc>
              </a:pPr>
              <a:endParaRPr lang="fr-BE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Franco : </a:t>
              </a:r>
              <a:r>
                <a:rPr lang="pt-BR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Phanasem : 250kg, MaBio : 300 euros à discuter</a:t>
              </a:r>
            </a:p>
            <a:p>
              <a:pPr>
                <a:lnSpc>
                  <a:spcPts val="1765"/>
                </a:lnSpc>
              </a:pPr>
              <a:endParaRPr lang="pt-BR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Gamme bio ?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100% bio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Farine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stabilisée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?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Non</a:t>
              </a:r>
            </a:p>
            <a:p>
              <a:pPr algn="l">
                <a:lnSpc>
                  <a:spcPts val="1765"/>
                </a:lnSpc>
                <a:spcBef>
                  <a:spcPct val="0"/>
                </a:spcBef>
              </a:pP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B6840E24-830B-6464-5A63-308B5BC1678D}"/>
              </a:ext>
            </a:extLst>
          </p:cNvPr>
          <p:cNvGrpSpPr/>
          <p:nvPr/>
        </p:nvGrpSpPr>
        <p:grpSpPr>
          <a:xfrm>
            <a:off x="265993" y="4552053"/>
            <a:ext cx="3593545" cy="6001643"/>
            <a:chOff x="-288497" y="-657355"/>
            <a:chExt cx="4768977" cy="8366270"/>
          </a:xfrm>
        </p:grpSpPr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BB210B72-1BC1-7A09-C684-4AB4711E4FB8}"/>
                </a:ext>
              </a:extLst>
            </p:cNvPr>
            <p:cNvGrpSpPr/>
            <p:nvPr/>
          </p:nvGrpSpPr>
          <p:grpSpPr>
            <a:xfrm>
              <a:off x="-288497" y="-493925"/>
              <a:ext cx="4768977" cy="7906649"/>
              <a:chOff x="-77543" y="-132759"/>
              <a:chExt cx="1281820" cy="2125174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7C54A70B-429C-6371-A080-982400E32985}"/>
                  </a:ext>
                </a:extLst>
              </p:cNvPr>
              <p:cNvSpPr/>
              <p:nvPr/>
            </p:nvSpPr>
            <p:spPr>
              <a:xfrm>
                <a:off x="-77543" y="-132759"/>
                <a:ext cx="1209260" cy="2125174"/>
              </a:xfrm>
              <a:custGeom>
                <a:avLst/>
                <a:gdLst/>
                <a:ahLst/>
                <a:cxnLst/>
                <a:rect l="l" t="t" r="r" b="b"/>
                <a:pathLst>
                  <a:path w="1204277" h="1944957">
                    <a:moveTo>
                      <a:pt x="85244" y="0"/>
                    </a:moveTo>
                    <a:lnTo>
                      <a:pt x="1119033" y="0"/>
                    </a:lnTo>
                    <a:cubicBezTo>
                      <a:pt x="1166112" y="0"/>
                      <a:pt x="1204277" y="38165"/>
                      <a:pt x="1204277" y="85244"/>
                    </a:cubicBezTo>
                    <a:lnTo>
                      <a:pt x="1204277" y="1859712"/>
                    </a:lnTo>
                    <a:cubicBezTo>
                      <a:pt x="1204277" y="1906792"/>
                      <a:pt x="1166112" y="1944957"/>
                      <a:pt x="1119033" y="1944957"/>
                    </a:cubicBezTo>
                    <a:lnTo>
                      <a:pt x="85244" y="1944957"/>
                    </a:lnTo>
                    <a:cubicBezTo>
                      <a:pt x="38165" y="1944957"/>
                      <a:pt x="0" y="1906792"/>
                      <a:pt x="0" y="1859712"/>
                    </a:cubicBezTo>
                    <a:lnTo>
                      <a:pt x="0" y="85244"/>
                    </a:lnTo>
                    <a:cubicBezTo>
                      <a:pt x="0" y="38165"/>
                      <a:pt x="38165" y="0"/>
                      <a:pt x="85244" y="0"/>
                    </a:cubicBezTo>
                    <a:close/>
                  </a:path>
                </a:pathLst>
              </a:custGeom>
              <a:noFill/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6" name="TextBox 16">
                <a:extLst>
                  <a:ext uri="{FF2B5EF4-FFF2-40B4-BE49-F238E27FC236}">
                    <a16:creationId xmlns:a16="http://schemas.microsoft.com/office/drawing/2014/main" id="{DCE324F5-2693-70A0-8C70-A4F74C2A335B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204277" cy="19544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66"/>
                  </a:lnSpc>
                </a:pPr>
                <a:endParaRPr/>
              </a:p>
            </p:txBody>
          </p:sp>
        </p:grp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D712AD71-6FE0-708C-7A7E-987C022E63E9}"/>
                </a:ext>
              </a:extLst>
            </p:cNvPr>
            <p:cNvSpPr txBox="1"/>
            <p:nvPr/>
          </p:nvSpPr>
          <p:spPr>
            <a:xfrm>
              <a:off x="1303" y="-657355"/>
              <a:ext cx="3908689" cy="83662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Plaats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: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Sombreffe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00" b="1" dirty="0" err="1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Molentype</a:t>
              </a:r>
              <a:r>
                <a:rPr lang="en-US" sz="1400" b="1" dirty="0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en-US" sz="1400" dirty="0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Op </a:t>
              </a:r>
              <a:r>
                <a:rPr lang="en-US" sz="1400" dirty="0" err="1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cilinder</a:t>
              </a:r>
              <a:endParaRPr lang="en-US" sz="1400" dirty="0">
                <a:solidFill>
                  <a:srgbClr val="000000"/>
                </a:solidFill>
                <a:latin typeface="Brandon Text Light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Meelsoort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Tarwe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, spelt,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rogge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,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kleine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spelt</a:t>
              </a: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Oorsprong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100 % Wallonië</a:t>
              </a:r>
            </a:p>
            <a:p>
              <a:pPr>
                <a:lnSpc>
                  <a:spcPts val="1765"/>
                </a:lnSpc>
              </a:pPr>
              <a:endPara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Asgehalte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T65 – T110 </a:t>
              </a:r>
              <a:r>
                <a:rPr lang="fr-BE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tarwe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  <a:b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</a:b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T150 </a:t>
              </a:r>
              <a:r>
                <a:rPr lang="fr-BE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spelt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= </a:t>
              </a:r>
              <a:r>
                <a:rPr lang="fr-BE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volkoren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  <a:r>
                <a:rPr lang="fr-BE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spelt</a:t>
              </a:r>
              <a:b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</a:b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T130 – </a:t>
              </a:r>
              <a:r>
                <a:rPr lang="fr-BE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Roggebloem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=  </a:t>
              </a:r>
              <a:r>
                <a:rPr lang="fr-BE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rogge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Bezorgdagen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Levering via Phanasem op maandag, woensdag, vrijdag + Terroirist + </a:t>
              </a:r>
              <a:r>
                <a:rPr lang="nl-NL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bionaturels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+ </a:t>
              </a:r>
              <a:r>
                <a:rPr lang="nl-NL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Mabio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(maandag, woensdag, vrijdag)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endParaRP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Franco: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Phanasem: 250 kg, </a:t>
              </a:r>
              <a:r>
                <a:rPr lang="nl-NL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MaBio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: 300 euro, te bespreken</a:t>
              </a:r>
              <a:endParaRPr lang="fr-BE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Biologisch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assortiment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?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100%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biologisch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Gestabiliseerd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?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Nee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  <a:spcBef>
                  <a:spcPct val="0"/>
                </a:spcBef>
              </a:pP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00546C2C-DFE3-D65A-D1EE-B8C85F7832D8}"/>
              </a:ext>
            </a:extLst>
          </p:cNvPr>
          <p:cNvSpPr txBox="1"/>
          <p:nvPr/>
        </p:nvSpPr>
        <p:spPr>
          <a:xfrm>
            <a:off x="0" y="477266"/>
            <a:ext cx="7560000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3"/>
              </a:lnSpc>
            </a:pPr>
            <a:r>
              <a:rPr lang="en-US" sz="4400" b="1">
                <a:solidFill>
                  <a:srgbClr val="59BAA3"/>
                </a:solidFill>
                <a:latin typeface="Brandon Text Light"/>
                <a:ea typeface="Poppins"/>
                <a:cs typeface="Poppins"/>
                <a:sym typeface="Poppins"/>
              </a:rPr>
              <a:t>MOULIN DE TONGRINNE</a:t>
            </a:r>
          </a:p>
        </p:txBody>
      </p:sp>
      <p:pic>
        <p:nvPicPr>
          <p:cNvPr id="21" name="Image 20" descr="Une image contenant plein air, texte, accessoire, sac">
            <a:extLst>
              <a:ext uri="{FF2B5EF4-FFF2-40B4-BE49-F238E27FC236}">
                <a16:creationId xmlns:a16="http://schemas.microsoft.com/office/drawing/2014/main" id="{F02CE61A-4A14-7106-4E8B-0C296693E3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" r="4800" b="22550"/>
          <a:stretch>
            <a:fillRect/>
          </a:stretch>
        </p:blipFill>
        <p:spPr>
          <a:xfrm>
            <a:off x="317684" y="1434138"/>
            <a:ext cx="3286160" cy="2693792"/>
          </a:xfrm>
          <a:prstGeom prst="rect">
            <a:avLst/>
          </a:prstGeom>
        </p:spPr>
      </p:pic>
      <p:sp>
        <p:nvSpPr>
          <p:cNvPr id="20" name="Freeform 7">
            <a:extLst>
              <a:ext uri="{FF2B5EF4-FFF2-40B4-BE49-F238E27FC236}">
                <a16:creationId xmlns:a16="http://schemas.microsoft.com/office/drawing/2014/main" id="{5CAB50D9-E6F7-7D76-25A8-4138BF987E59}"/>
              </a:ext>
            </a:extLst>
          </p:cNvPr>
          <p:cNvSpPr/>
          <p:nvPr/>
        </p:nvSpPr>
        <p:spPr>
          <a:xfrm>
            <a:off x="3830721" y="1423725"/>
            <a:ext cx="3426763" cy="5734367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CD7B7CB3-66FF-9320-5E38-FFCA462CD0A2}"/>
              </a:ext>
            </a:extLst>
          </p:cNvPr>
          <p:cNvSpPr/>
          <p:nvPr/>
        </p:nvSpPr>
        <p:spPr>
          <a:xfrm>
            <a:off x="314561" y="4399863"/>
            <a:ext cx="3329721" cy="5975460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44" name="Freeform 7">
            <a:extLst>
              <a:ext uri="{FF2B5EF4-FFF2-40B4-BE49-F238E27FC236}">
                <a16:creationId xmlns:a16="http://schemas.microsoft.com/office/drawing/2014/main" id="{0D789E98-A2C6-2978-CD3B-B37D71CEF3A6}"/>
              </a:ext>
            </a:extLst>
          </p:cNvPr>
          <p:cNvSpPr/>
          <p:nvPr/>
        </p:nvSpPr>
        <p:spPr>
          <a:xfrm>
            <a:off x="3834562" y="7496155"/>
            <a:ext cx="3435924" cy="1468194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rgbClr val="59BAA3"/>
            </a:solidFill>
          </a:ln>
        </p:spPr>
        <p:txBody>
          <a:bodyPr/>
          <a:lstStyle/>
          <a:p>
            <a:endParaRPr lang="fr-BE"/>
          </a:p>
        </p:txBody>
      </p:sp>
      <p:pic>
        <p:nvPicPr>
          <p:cNvPr id="46" name="Graphic 45" descr="Receiver with solid fill">
            <a:extLst>
              <a:ext uri="{FF2B5EF4-FFF2-40B4-BE49-F238E27FC236}">
                <a16:creationId xmlns:a16="http://schemas.microsoft.com/office/drawing/2014/main" id="{116E7045-26AF-05EE-AFF2-149DD2FA3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2712" y="8088576"/>
            <a:ext cx="275845" cy="275845"/>
          </a:xfrm>
          <a:prstGeom prst="rect">
            <a:avLst/>
          </a:prstGeom>
        </p:spPr>
      </p:pic>
      <p:pic>
        <p:nvPicPr>
          <p:cNvPr id="48" name="Graphic 47" descr="Envelope with solid fill">
            <a:extLst>
              <a:ext uri="{FF2B5EF4-FFF2-40B4-BE49-F238E27FC236}">
                <a16:creationId xmlns:a16="http://schemas.microsoft.com/office/drawing/2014/main" id="{1274C6F6-08E2-0D55-E271-B6842E4AE5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30227" y="7663668"/>
            <a:ext cx="292137" cy="292137"/>
          </a:xfrm>
          <a:prstGeom prst="rect">
            <a:avLst/>
          </a:prstGeom>
        </p:spPr>
      </p:pic>
      <p:pic>
        <p:nvPicPr>
          <p:cNvPr id="50" name="Graphic 49" descr="World with solid fill">
            <a:extLst>
              <a:ext uri="{FF2B5EF4-FFF2-40B4-BE49-F238E27FC236}">
                <a16:creationId xmlns:a16="http://schemas.microsoft.com/office/drawing/2014/main" id="{CE8F9482-562E-E267-F408-06590AC479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30225" y="8501870"/>
            <a:ext cx="292138" cy="29213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5E7BF3E-00F0-340C-B56B-7AA724866405}"/>
              </a:ext>
            </a:extLst>
          </p:cNvPr>
          <p:cNvSpPr txBox="1"/>
          <p:nvPr/>
        </p:nvSpPr>
        <p:spPr>
          <a:xfrm>
            <a:off x="4425032" y="8104076"/>
            <a:ext cx="3793524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>
                <a:solidFill>
                  <a:srgbClr val="59BAA3"/>
                </a:solidFill>
                <a:latin typeface="Brandon Text Light"/>
                <a:ea typeface="+mn-lt"/>
                <a:cs typeface="+mn-lt"/>
                <a:sym typeface="Poppins"/>
              </a:rPr>
              <a:t>0485</a:t>
            </a:r>
            <a:r>
              <a:rPr lang="en-US" sz="1400">
                <a:solidFill>
                  <a:srgbClr val="59BAA3"/>
                </a:solidFill>
                <a:latin typeface="Brandon Text Light"/>
                <a:ea typeface="+mn-lt"/>
                <a:cs typeface="+mn-lt"/>
              </a:rPr>
              <a:t> 47 75 56</a:t>
            </a:r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335B02D-D8FC-9944-ABDF-B9C55BEB7D1F}"/>
              </a:ext>
            </a:extLst>
          </p:cNvPr>
          <p:cNvSpPr txBox="1"/>
          <p:nvPr/>
        </p:nvSpPr>
        <p:spPr>
          <a:xfrm>
            <a:off x="4414026" y="8467853"/>
            <a:ext cx="3793524" cy="36740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2256"/>
              </a:lnSpc>
              <a:spcBef>
                <a:spcPct val="0"/>
              </a:spcBef>
            </a:pPr>
            <a:r>
              <a:rPr lang="en-US" sz="1400">
                <a:solidFill>
                  <a:srgbClr val="59BAA3"/>
                </a:solidFill>
                <a:latin typeface="Brandon Text Light"/>
                <a:ea typeface="+mn-lt"/>
                <a:cs typeface="+mn-lt"/>
                <a:sym typeface="Poppi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Moulin de Tongrinne</a:t>
            </a:r>
            <a:endParaRPr lang="en-US" sz="1400">
              <a:solidFill>
                <a:srgbClr val="000000"/>
              </a:solidFill>
              <a:latin typeface="Brandon Text Light"/>
              <a:ea typeface="+mn-lt"/>
              <a:cs typeface="+mn-lt"/>
              <a:sym typeface="Poppin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E331C08-0386-5167-7961-27D493C94E46}"/>
              </a:ext>
            </a:extLst>
          </p:cNvPr>
          <p:cNvSpPr txBox="1"/>
          <p:nvPr/>
        </p:nvSpPr>
        <p:spPr>
          <a:xfrm>
            <a:off x="4422362" y="7657837"/>
            <a:ext cx="2363276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>
                <a:solidFill>
                  <a:srgbClr val="59BAA3"/>
                </a:solidFill>
                <a:latin typeface="Brandon Text Light"/>
                <a:ea typeface="+mn-lt"/>
                <a:cs typeface="+mn-lt"/>
                <a:sym typeface="Poppins 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</a:t>
            </a:r>
            <a:r>
              <a:rPr lang="en-US" sz="1400">
                <a:solidFill>
                  <a:srgbClr val="59BAA3"/>
                </a:solidFill>
                <a:latin typeface="Brandon Text Light"/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@moulindetongrinne.be</a:t>
            </a:r>
            <a:endParaRPr lang="en-US"/>
          </a:p>
          <a:p>
            <a:endParaRPr lang="en-US" sz="1400" b="1">
              <a:solidFill>
                <a:srgbClr val="59BAA3"/>
              </a:solidFill>
              <a:latin typeface="Brandon Text Light" panose="020B0303020203060203" pitchFamily="34" charset="0"/>
              <a:ea typeface="Poppins"/>
              <a:cs typeface="Poppins Bold"/>
            </a:endParaRPr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id="{A7489A65-0E7F-CAE9-3981-5F7EB94C9807}"/>
              </a:ext>
            </a:extLst>
          </p:cNvPr>
          <p:cNvSpPr/>
          <p:nvPr/>
        </p:nvSpPr>
        <p:spPr>
          <a:xfrm>
            <a:off x="6628339" y="9829936"/>
            <a:ext cx="931661" cy="931661"/>
          </a:xfrm>
          <a:custGeom>
            <a:avLst/>
            <a:gdLst/>
            <a:ahLst/>
            <a:cxnLst/>
            <a:rect l="l" t="t" r="r" b="b"/>
            <a:pathLst>
              <a:path w="931661" h="931661">
                <a:moveTo>
                  <a:pt x="0" y="0"/>
                </a:moveTo>
                <a:lnTo>
                  <a:pt x="931661" y="0"/>
                </a:lnTo>
                <a:lnTo>
                  <a:pt x="931661" y="931661"/>
                </a:lnTo>
                <a:lnTo>
                  <a:pt x="0" y="93166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79228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7F07E-C672-20C2-07B6-D0367C0AA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75D71E5F-6D5D-DEAA-5AAC-1CF144B381DD}"/>
              </a:ext>
            </a:extLst>
          </p:cNvPr>
          <p:cNvGrpSpPr/>
          <p:nvPr/>
        </p:nvGrpSpPr>
        <p:grpSpPr>
          <a:xfrm>
            <a:off x="50591" y="1467994"/>
            <a:ext cx="3562954" cy="5108877"/>
            <a:chOff x="0" y="-35437"/>
            <a:chExt cx="4480480" cy="6821463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2C32885C-8A9D-4051-A8BB-B1BEFC6F74C9}"/>
                </a:ext>
              </a:extLst>
            </p:cNvPr>
            <p:cNvGrpSpPr/>
            <p:nvPr/>
          </p:nvGrpSpPr>
          <p:grpSpPr>
            <a:xfrm>
              <a:off x="0" y="-35437"/>
              <a:ext cx="4480480" cy="6821463"/>
              <a:chOff x="0" y="-9525"/>
              <a:chExt cx="1204277" cy="1833494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E41CD643-3321-4FC8-5B51-B92D16610677}"/>
                  </a:ext>
                </a:extLst>
              </p:cNvPr>
              <p:cNvSpPr/>
              <p:nvPr/>
            </p:nvSpPr>
            <p:spPr>
              <a:xfrm>
                <a:off x="15674" y="0"/>
                <a:ext cx="1141251" cy="1823969"/>
              </a:xfrm>
              <a:custGeom>
                <a:avLst/>
                <a:gdLst/>
                <a:ahLst/>
                <a:cxnLst/>
                <a:rect l="l" t="t" r="r" b="b"/>
                <a:pathLst>
                  <a:path w="1204277" h="1787934">
                    <a:moveTo>
                      <a:pt x="85244" y="0"/>
                    </a:moveTo>
                    <a:lnTo>
                      <a:pt x="1119033" y="0"/>
                    </a:lnTo>
                    <a:cubicBezTo>
                      <a:pt x="1166112" y="0"/>
                      <a:pt x="1204277" y="38165"/>
                      <a:pt x="1204277" y="85244"/>
                    </a:cubicBezTo>
                    <a:lnTo>
                      <a:pt x="1204277" y="1702689"/>
                    </a:lnTo>
                    <a:cubicBezTo>
                      <a:pt x="1204277" y="1725298"/>
                      <a:pt x="1195296" y="1746980"/>
                      <a:pt x="1179310" y="1762966"/>
                    </a:cubicBezTo>
                    <a:cubicBezTo>
                      <a:pt x="1163323" y="1778953"/>
                      <a:pt x="1141641" y="1787934"/>
                      <a:pt x="1119033" y="1787934"/>
                    </a:cubicBezTo>
                    <a:lnTo>
                      <a:pt x="85244" y="1787934"/>
                    </a:lnTo>
                    <a:cubicBezTo>
                      <a:pt x="38165" y="1787934"/>
                      <a:pt x="0" y="1749769"/>
                      <a:pt x="0" y="1702689"/>
                    </a:cubicBezTo>
                    <a:lnTo>
                      <a:pt x="0" y="85244"/>
                    </a:lnTo>
                    <a:cubicBezTo>
                      <a:pt x="0" y="38165"/>
                      <a:pt x="38165" y="0"/>
                      <a:pt x="85244" y="0"/>
                    </a:cubicBezTo>
                    <a:close/>
                  </a:path>
                </a:pathLst>
              </a:custGeom>
              <a:noFill/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FE008738-97D4-2899-16F4-81CED21C4EF1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204277" cy="17974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66"/>
                  </a:lnSpc>
                </a:pPr>
                <a:endParaRPr/>
              </a:p>
            </p:txBody>
          </p:sp>
        </p:grp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826788B5-74DB-DACA-41E7-7B2FE3FAD0A1}"/>
                </a:ext>
              </a:extLst>
            </p:cNvPr>
            <p:cNvSpPr txBox="1"/>
            <p:nvPr/>
          </p:nvSpPr>
          <p:spPr>
            <a:xfrm>
              <a:off x="548566" y="89124"/>
              <a:ext cx="3870351" cy="64724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Lieu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: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Vencimont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Type de moulin :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Sur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pierre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et sur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cylindre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Type de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farine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: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Froment, épeautre</a:t>
              </a: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Origine du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blé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: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100 % Wallonie</a:t>
              </a:r>
            </a:p>
            <a:p>
              <a:pPr>
                <a:lnSpc>
                  <a:spcPts val="1765"/>
                </a:lnSpc>
              </a:pPr>
              <a:endPara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Taux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de cendre :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Blanche de sarrasin et petit épeautre, intégrale</a:t>
              </a:r>
            </a:p>
            <a:p>
              <a:pPr>
                <a:lnSpc>
                  <a:spcPts val="1765"/>
                </a:lnSpc>
              </a:pPr>
              <a:endParaRPr lang="fr-BE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Jours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de livraison :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A la demande</a:t>
              </a:r>
            </a:p>
            <a:p>
              <a:pPr>
                <a:lnSpc>
                  <a:spcPts val="1765"/>
                </a:lnSpc>
              </a:pPr>
              <a:endParaRPr lang="fr-BE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Franco :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Palette de 750kg, </a:t>
              </a:r>
            </a:p>
            <a:p>
              <a:pPr>
                <a:lnSpc>
                  <a:spcPts val="1765"/>
                </a:lnSpc>
              </a:pP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assortiment de la gamme</a:t>
              </a:r>
              <a:endParaRPr lang="pt-BR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endParaRPr lang="pt-BR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Gamme bio ?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Non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Farine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stabilisée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?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Non</a:t>
              </a:r>
            </a:p>
            <a:p>
              <a:pPr algn="l">
                <a:lnSpc>
                  <a:spcPts val="1765"/>
                </a:lnSpc>
                <a:spcBef>
                  <a:spcPct val="0"/>
                </a:spcBef>
              </a:pP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BA78A2D9-7895-1162-E423-B4E125E91648}"/>
              </a:ext>
            </a:extLst>
          </p:cNvPr>
          <p:cNvGrpSpPr/>
          <p:nvPr/>
        </p:nvGrpSpPr>
        <p:grpSpPr>
          <a:xfrm>
            <a:off x="3831029" y="4285657"/>
            <a:ext cx="3360360" cy="5453696"/>
            <a:chOff x="0" y="-35437"/>
            <a:chExt cx="4480480" cy="7271595"/>
          </a:xfrm>
        </p:grpSpPr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A790009E-EAD1-D4AE-B675-927B0C26B9EB}"/>
                </a:ext>
              </a:extLst>
            </p:cNvPr>
            <p:cNvGrpSpPr/>
            <p:nvPr/>
          </p:nvGrpSpPr>
          <p:grpSpPr>
            <a:xfrm>
              <a:off x="0" y="-35437"/>
              <a:ext cx="4480480" cy="7271595"/>
              <a:chOff x="0" y="-9525"/>
              <a:chExt cx="1204277" cy="1954482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E66D473E-396E-612F-D457-C33D08EF268A}"/>
                  </a:ext>
                </a:extLst>
              </p:cNvPr>
              <p:cNvSpPr/>
              <p:nvPr/>
            </p:nvSpPr>
            <p:spPr>
              <a:xfrm>
                <a:off x="0" y="0"/>
                <a:ext cx="1204277" cy="1889454"/>
              </a:xfrm>
              <a:custGeom>
                <a:avLst/>
                <a:gdLst/>
                <a:ahLst/>
                <a:cxnLst/>
                <a:rect l="l" t="t" r="r" b="b"/>
                <a:pathLst>
                  <a:path w="1204277" h="1944957">
                    <a:moveTo>
                      <a:pt x="85244" y="0"/>
                    </a:moveTo>
                    <a:lnTo>
                      <a:pt x="1119033" y="0"/>
                    </a:lnTo>
                    <a:cubicBezTo>
                      <a:pt x="1166112" y="0"/>
                      <a:pt x="1204277" y="38165"/>
                      <a:pt x="1204277" y="85244"/>
                    </a:cubicBezTo>
                    <a:lnTo>
                      <a:pt x="1204277" y="1859712"/>
                    </a:lnTo>
                    <a:cubicBezTo>
                      <a:pt x="1204277" y="1906792"/>
                      <a:pt x="1166112" y="1944957"/>
                      <a:pt x="1119033" y="1944957"/>
                    </a:cubicBezTo>
                    <a:lnTo>
                      <a:pt x="85244" y="1944957"/>
                    </a:lnTo>
                    <a:cubicBezTo>
                      <a:pt x="38165" y="1944957"/>
                      <a:pt x="0" y="1906792"/>
                      <a:pt x="0" y="1859712"/>
                    </a:cubicBezTo>
                    <a:lnTo>
                      <a:pt x="0" y="85244"/>
                    </a:lnTo>
                    <a:cubicBezTo>
                      <a:pt x="0" y="38165"/>
                      <a:pt x="38165" y="0"/>
                      <a:pt x="85244" y="0"/>
                    </a:cubicBezTo>
                    <a:close/>
                  </a:path>
                </a:pathLst>
              </a:custGeom>
              <a:noFill/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6" name="TextBox 16">
                <a:extLst>
                  <a:ext uri="{FF2B5EF4-FFF2-40B4-BE49-F238E27FC236}">
                    <a16:creationId xmlns:a16="http://schemas.microsoft.com/office/drawing/2014/main" id="{BF9C3F6F-AA26-8600-FF46-CECB49759365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204277" cy="1954482"/>
              </a:xfrm>
              <a:prstGeom prst="rect">
                <a:avLst/>
              </a:prstGeom>
              <a:no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66"/>
                  </a:lnSpc>
                </a:pPr>
                <a:endParaRPr/>
              </a:p>
            </p:txBody>
          </p:sp>
        </p:grp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B5F18D6D-419B-D175-3DF9-04BC706F70B9}"/>
                </a:ext>
              </a:extLst>
            </p:cNvPr>
            <p:cNvSpPr txBox="1"/>
            <p:nvPr/>
          </p:nvSpPr>
          <p:spPr>
            <a:xfrm>
              <a:off x="288137" y="427992"/>
              <a:ext cx="3908689" cy="615553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Plaats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: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Vencimont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Molentype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Op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steen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en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op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cilinder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Meelsoort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Tarwe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, spelt</a:t>
              </a: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Oorsprong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100 % Wallonië</a:t>
              </a:r>
            </a:p>
            <a:p>
              <a:pPr>
                <a:lnSpc>
                  <a:spcPts val="1765"/>
                </a:lnSpc>
              </a:pPr>
              <a:endPara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Asgehalte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Witte </a:t>
              </a:r>
              <a:r>
                <a:rPr lang="fr-BE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boekweit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en </a:t>
              </a:r>
              <a:r>
                <a:rPr lang="fr-BE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kleine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  <a:r>
                <a:rPr lang="fr-BE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spelt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, </a:t>
              </a:r>
              <a:r>
                <a:rPr lang="fr-BE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volkoren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Bezorgdagen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Op verzoek</a:t>
              </a: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Franco: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Pallet van 750 kg, assortiment uit het gamma</a:t>
              </a:r>
              <a:endParaRPr lang="fr-BE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Biologisch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assortiment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?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Nee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Gestabiliseerd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?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Nee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  <a:spcBef>
                  <a:spcPct val="0"/>
                </a:spcBef>
              </a:pP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F40B6876-8E87-0B1D-99CB-933E644F2217}"/>
              </a:ext>
            </a:extLst>
          </p:cNvPr>
          <p:cNvSpPr txBox="1"/>
          <p:nvPr/>
        </p:nvSpPr>
        <p:spPr>
          <a:xfrm>
            <a:off x="0" y="477266"/>
            <a:ext cx="7560000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3"/>
              </a:lnSpc>
            </a:pPr>
            <a:r>
              <a:rPr lang="en-US" sz="4400" b="1">
                <a:solidFill>
                  <a:srgbClr val="59BAA3"/>
                </a:solidFill>
                <a:latin typeface="Brandon Text Light"/>
                <a:ea typeface="Poppins"/>
                <a:cs typeface="Poppins"/>
                <a:sym typeface="Poppins"/>
              </a:rPr>
              <a:t>MOULIN DE VENCIMONT</a:t>
            </a:r>
            <a:endParaRPr lang="en-US" sz="4400" b="1">
              <a:solidFill>
                <a:srgbClr val="59BAA3"/>
              </a:solidFill>
              <a:latin typeface="Brandon Text Light"/>
              <a:ea typeface="Poppins"/>
              <a:cs typeface="Poppins"/>
            </a:endParaRPr>
          </a:p>
        </p:txBody>
      </p:sp>
      <p:pic>
        <p:nvPicPr>
          <p:cNvPr id="21" name="Image 20" descr="Une image contenant plein air, Poubelle, conteneur, poubelle">
            <a:extLst>
              <a:ext uri="{FF2B5EF4-FFF2-40B4-BE49-F238E27FC236}">
                <a16:creationId xmlns:a16="http://schemas.microsoft.com/office/drawing/2014/main" id="{B5D40D4D-E8AB-723C-F285-D7BD05BC2A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t="16386" r="1701" b="1681"/>
          <a:stretch>
            <a:fillRect/>
          </a:stretch>
        </p:blipFill>
        <p:spPr>
          <a:xfrm>
            <a:off x="3890501" y="1386070"/>
            <a:ext cx="3285044" cy="2691462"/>
          </a:xfrm>
          <a:prstGeom prst="rect">
            <a:avLst/>
          </a:prstGeom>
        </p:spPr>
      </p:pic>
      <p:sp>
        <p:nvSpPr>
          <p:cNvPr id="20" name="Freeform 7">
            <a:extLst>
              <a:ext uri="{FF2B5EF4-FFF2-40B4-BE49-F238E27FC236}">
                <a16:creationId xmlns:a16="http://schemas.microsoft.com/office/drawing/2014/main" id="{99B14EBD-ACF4-90FE-B3AD-4623D0DB81A4}"/>
              </a:ext>
            </a:extLst>
          </p:cNvPr>
          <p:cNvSpPr/>
          <p:nvPr/>
        </p:nvSpPr>
        <p:spPr>
          <a:xfrm>
            <a:off x="304302" y="1338695"/>
            <a:ext cx="3254147" cy="5221581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4E2F86D3-C957-06C4-19A4-70D5BDDF68AA}"/>
              </a:ext>
            </a:extLst>
          </p:cNvPr>
          <p:cNvSpPr/>
          <p:nvPr/>
        </p:nvSpPr>
        <p:spPr>
          <a:xfrm>
            <a:off x="3836567" y="4411792"/>
            <a:ext cx="3375896" cy="5056284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48" name="Freeform 7">
            <a:extLst>
              <a:ext uri="{FF2B5EF4-FFF2-40B4-BE49-F238E27FC236}">
                <a16:creationId xmlns:a16="http://schemas.microsoft.com/office/drawing/2014/main" id="{7CE52934-93DB-3F3A-514F-FCBDB1D3E9A8}"/>
              </a:ext>
            </a:extLst>
          </p:cNvPr>
          <p:cNvSpPr/>
          <p:nvPr/>
        </p:nvSpPr>
        <p:spPr>
          <a:xfrm>
            <a:off x="313227" y="6937504"/>
            <a:ext cx="3311595" cy="1426747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rgbClr val="59BAA3"/>
            </a:solidFill>
          </a:ln>
        </p:spPr>
        <p:txBody>
          <a:bodyPr/>
          <a:lstStyle/>
          <a:p>
            <a:endParaRPr lang="fr-BE"/>
          </a:p>
        </p:txBody>
      </p:sp>
      <p:pic>
        <p:nvPicPr>
          <p:cNvPr id="50" name="Graphic 49" descr="Receiver with solid fill">
            <a:extLst>
              <a:ext uri="{FF2B5EF4-FFF2-40B4-BE49-F238E27FC236}">
                <a16:creationId xmlns:a16="http://schemas.microsoft.com/office/drawing/2014/main" id="{E86A46C4-F808-2638-69ED-452D3666D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666" y="7460862"/>
            <a:ext cx="275845" cy="275845"/>
          </a:xfrm>
          <a:prstGeom prst="rect">
            <a:avLst/>
          </a:prstGeom>
        </p:spPr>
      </p:pic>
      <p:pic>
        <p:nvPicPr>
          <p:cNvPr id="52" name="Graphic 51" descr="Envelope with solid fill">
            <a:extLst>
              <a:ext uri="{FF2B5EF4-FFF2-40B4-BE49-F238E27FC236}">
                <a16:creationId xmlns:a16="http://schemas.microsoft.com/office/drawing/2014/main" id="{0C910968-3CCA-5324-B0D8-30C2F12EDB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0375" y="7063569"/>
            <a:ext cx="292137" cy="292137"/>
          </a:xfrm>
          <a:prstGeom prst="rect">
            <a:avLst/>
          </a:prstGeom>
        </p:spPr>
      </p:pic>
      <p:pic>
        <p:nvPicPr>
          <p:cNvPr id="54" name="Graphic 53" descr="World with solid fill">
            <a:extLst>
              <a:ext uri="{FF2B5EF4-FFF2-40B4-BE49-F238E27FC236}">
                <a16:creationId xmlns:a16="http://schemas.microsoft.com/office/drawing/2014/main" id="{C9B0FEB4-3CA0-CC9F-28B0-B42DA62D48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0374" y="7901772"/>
            <a:ext cx="292138" cy="292138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92915119-61CA-F2AB-99FB-579F9106A187}"/>
              </a:ext>
            </a:extLst>
          </p:cNvPr>
          <p:cNvSpPr txBox="1"/>
          <p:nvPr/>
        </p:nvSpPr>
        <p:spPr>
          <a:xfrm>
            <a:off x="878986" y="7490170"/>
            <a:ext cx="3793524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dirty="0">
                <a:solidFill>
                  <a:srgbClr val="59BAA3"/>
                </a:solidFill>
                <a:latin typeface="Brandon Text Light"/>
                <a:ea typeface="+mn-lt"/>
                <a:cs typeface="+mn-lt"/>
                <a:sym typeface="Poppins"/>
              </a:rPr>
              <a:t>0471</a:t>
            </a:r>
            <a:r>
              <a:rPr lang="en-US" sz="1400" dirty="0">
                <a:solidFill>
                  <a:srgbClr val="59BAA3"/>
                </a:solidFill>
                <a:latin typeface="Brandon Text Light"/>
                <a:ea typeface="+mn-lt"/>
                <a:cs typeface="+mn-lt"/>
              </a:rPr>
              <a:t> 02 32 22</a:t>
            </a:r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2E35A58-259F-9A4A-EEF7-AB9689192568}"/>
              </a:ext>
            </a:extLst>
          </p:cNvPr>
          <p:cNvSpPr txBox="1"/>
          <p:nvPr/>
        </p:nvSpPr>
        <p:spPr>
          <a:xfrm>
            <a:off x="862510" y="7057739"/>
            <a:ext cx="2726900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>
                <a:solidFill>
                  <a:srgbClr val="59BAA3"/>
                </a:solidFill>
                <a:latin typeface="Brandon Text Light"/>
                <a:ea typeface="+mn-lt"/>
                <a:cs typeface="+mn-lt"/>
                <a:sym typeface="Poppins Bol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</a:t>
            </a:r>
            <a:r>
              <a:rPr lang="en-US" sz="1400">
                <a:solidFill>
                  <a:srgbClr val="59BAA3"/>
                </a:solidFill>
                <a:latin typeface="Brandon Text Light"/>
                <a:ea typeface="+mn-lt"/>
                <a:cs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@moulindevencimont.be</a:t>
            </a:r>
            <a:endParaRPr lang="en-US"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1400" b="1">
              <a:solidFill>
                <a:srgbClr val="59BAA3"/>
              </a:solidFill>
              <a:latin typeface="Brandon Text Light" panose="020B0303020203060203" pitchFamily="34" charset="0"/>
              <a:ea typeface="Poppins"/>
              <a:cs typeface="Poppins Bold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3C02CF4-81EE-F964-1B8C-4ED0DE998EB1}"/>
              </a:ext>
            </a:extLst>
          </p:cNvPr>
          <p:cNvSpPr txBox="1"/>
          <p:nvPr/>
        </p:nvSpPr>
        <p:spPr>
          <a:xfrm>
            <a:off x="873400" y="7899427"/>
            <a:ext cx="236301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59BAA3"/>
                </a:solidFill>
                <a:latin typeface="Brandon Text Ligh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Moulin de Vencimont</a:t>
            </a:r>
            <a:endParaRPr lang="en-US"/>
          </a:p>
        </p:txBody>
      </p:sp>
      <p:sp>
        <p:nvSpPr>
          <p:cNvPr id="22" name="Freeform 2">
            <a:extLst>
              <a:ext uri="{FF2B5EF4-FFF2-40B4-BE49-F238E27FC236}">
                <a16:creationId xmlns:a16="http://schemas.microsoft.com/office/drawing/2014/main" id="{7AE3717B-C329-F7DE-4DB3-3CFC15409633}"/>
              </a:ext>
            </a:extLst>
          </p:cNvPr>
          <p:cNvSpPr/>
          <p:nvPr/>
        </p:nvSpPr>
        <p:spPr>
          <a:xfrm>
            <a:off x="6628339" y="9829936"/>
            <a:ext cx="931661" cy="931661"/>
          </a:xfrm>
          <a:custGeom>
            <a:avLst/>
            <a:gdLst/>
            <a:ahLst/>
            <a:cxnLst/>
            <a:rect l="l" t="t" r="r" b="b"/>
            <a:pathLst>
              <a:path w="931661" h="931661">
                <a:moveTo>
                  <a:pt x="0" y="0"/>
                </a:moveTo>
                <a:lnTo>
                  <a:pt x="931661" y="0"/>
                </a:lnTo>
                <a:lnTo>
                  <a:pt x="931661" y="931661"/>
                </a:lnTo>
                <a:lnTo>
                  <a:pt x="0" y="93166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53637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6995D-6FF1-4418-5035-C592D3644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4BA99513-344D-C205-63C0-2E8ED9DDA90F}"/>
              </a:ext>
            </a:extLst>
          </p:cNvPr>
          <p:cNvGrpSpPr/>
          <p:nvPr/>
        </p:nvGrpSpPr>
        <p:grpSpPr>
          <a:xfrm>
            <a:off x="3651881" y="1412126"/>
            <a:ext cx="3598303" cy="5692294"/>
            <a:chOff x="0" y="-35437"/>
            <a:chExt cx="4524932" cy="7600452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7F6946E5-9EAC-CD94-F155-79323558D32B}"/>
                </a:ext>
              </a:extLst>
            </p:cNvPr>
            <p:cNvGrpSpPr/>
            <p:nvPr/>
          </p:nvGrpSpPr>
          <p:grpSpPr>
            <a:xfrm>
              <a:off x="0" y="-35437"/>
              <a:ext cx="4524932" cy="7600452"/>
              <a:chOff x="0" y="-9525"/>
              <a:chExt cx="1216225" cy="2042873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0ED626C8-595D-E1B1-5BFB-6E70470FA08F}"/>
                  </a:ext>
                </a:extLst>
              </p:cNvPr>
              <p:cNvSpPr/>
              <p:nvPr/>
            </p:nvSpPr>
            <p:spPr>
              <a:xfrm>
                <a:off x="15674" y="0"/>
                <a:ext cx="1200551" cy="2033348"/>
              </a:xfrm>
              <a:custGeom>
                <a:avLst/>
                <a:gdLst/>
                <a:ahLst/>
                <a:cxnLst/>
                <a:rect l="l" t="t" r="r" b="b"/>
                <a:pathLst>
                  <a:path w="1204277" h="1787934">
                    <a:moveTo>
                      <a:pt x="85244" y="0"/>
                    </a:moveTo>
                    <a:lnTo>
                      <a:pt x="1119033" y="0"/>
                    </a:lnTo>
                    <a:cubicBezTo>
                      <a:pt x="1166112" y="0"/>
                      <a:pt x="1204277" y="38165"/>
                      <a:pt x="1204277" y="85244"/>
                    </a:cubicBezTo>
                    <a:lnTo>
                      <a:pt x="1204277" y="1702689"/>
                    </a:lnTo>
                    <a:cubicBezTo>
                      <a:pt x="1204277" y="1725298"/>
                      <a:pt x="1195296" y="1746980"/>
                      <a:pt x="1179310" y="1762966"/>
                    </a:cubicBezTo>
                    <a:cubicBezTo>
                      <a:pt x="1163323" y="1778953"/>
                      <a:pt x="1141641" y="1787934"/>
                      <a:pt x="1119033" y="1787934"/>
                    </a:cubicBezTo>
                    <a:lnTo>
                      <a:pt x="85244" y="1787934"/>
                    </a:lnTo>
                    <a:cubicBezTo>
                      <a:pt x="38165" y="1787934"/>
                      <a:pt x="0" y="1749769"/>
                      <a:pt x="0" y="1702689"/>
                    </a:cubicBezTo>
                    <a:lnTo>
                      <a:pt x="0" y="85244"/>
                    </a:lnTo>
                    <a:cubicBezTo>
                      <a:pt x="0" y="38165"/>
                      <a:pt x="38165" y="0"/>
                      <a:pt x="85244" y="0"/>
                    </a:cubicBezTo>
                    <a:close/>
                  </a:path>
                </a:pathLst>
              </a:custGeom>
              <a:noFill/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B4C61B7D-5876-76B7-4DD5-83550AAA35EC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204277" cy="1797459"/>
              </a:xfrm>
              <a:prstGeom prst="rect">
                <a:avLst/>
              </a:prstGeom>
              <a:no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66"/>
                  </a:lnSpc>
                </a:pPr>
                <a:endParaRPr/>
              </a:p>
            </p:txBody>
          </p:sp>
        </p:grp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7FE0EBD3-BD66-FC03-9F42-3A423EB28EF0}"/>
                </a:ext>
              </a:extLst>
            </p:cNvPr>
            <p:cNvSpPr txBox="1"/>
            <p:nvPr/>
          </p:nvSpPr>
          <p:spPr>
            <a:xfrm>
              <a:off x="480872" y="147414"/>
              <a:ext cx="3870351" cy="678065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765"/>
                </a:lnSpc>
              </a:pPr>
              <a:r>
                <a:rPr lang="en-US" sz="1400" b="1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Lieu </a:t>
              </a:r>
              <a:r>
                <a:rPr lang="en-US" sz="1400">
                  <a:solidFill>
                    <a:srgbClr val="000000"/>
                  </a:solidFill>
                  <a:latin typeface="Brandon Text Light"/>
                  <a:ea typeface="Poppins"/>
                  <a:cs typeface="Poppins"/>
                  <a:sym typeface="Poppins"/>
                </a:rPr>
                <a:t>: Sint-Maria-Latem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00" b="1" dirty="0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Type de moulin : </a:t>
              </a:r>
              <a:r>
                <a:rPr lang="en-US" sz="1400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Sur pierre, moulin à eau</a:t>
              </a:r>
              <a:endParaRPr lang="en-US" sz="1400">
                <a:solidFill>
                  <a:srgbClr val="000000"/>
                </a:solidFill>
                <a:latin typeface="Brandon Text Light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00" b="1" dirty="0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Type de </a:t>
              </a:r>
              <a:r>
                <a:rPr lang="en-US" sz="1400" b="1" dirty="0" err="1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farine</a:t>
              </a:r>
              <a:r>
                <a:rPr lang="en-US" sz="1400" b="1" dirty="0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 :</a:t>
              </a:r>
              <a:r>
                <a:rPr lang="en-US" sz="1400" dirty="0">
                  <a:solidFill>
                    <a:srgbClr val="000000"/>
                  </a:solidFill>
                  <a:latin typeface="Brandon Text Light"/>
                  <a:ea typeface="Poppins"/>
                  <a:cs typeface="Poppins"/>
                  <a:sym typeface="Poppins"/>
                </a:rPr>
                <a:t> </a:t>
              </a:r>
              <a:r>
                <a:rPr lang="en-US" sz="1400" dirty="0">
                  <a:solidFill>
                    <a:srgbClr val="000000"/>
                  </a:solidFill>
                  <a:latin typeface="Brandon Text Light"/>
                  <a:cs typeface="Poppins Bold"/>
                  <a:sym typeface="Poppins"/>
                </a:rPr>
                <a:t>Seigle, épeautre ancien, épeautre, blé, blé historique et </a:t>
              </a:r>
              <a:r>
                <a:rPr lang="en-US" sz="1400">
                  <a:solidFill>
                    <a:srgbClr val="000000"/>
                  </a:solidFill>
                  <a:latin typeface="Brandon Text Light"/>
                  <a:cs typeface="Poppins Bold"/>
                  <a:sym typeface="Poppins"/>
                </a:rPr>
                <a:t>petit-épeautre</a:t>
              </a:r>
              <a:endParaRPr lang="en-US" sz="1400">
                <a:solidFill>
                  <a:srgbClr val="000000"/>
                </a:solidFill>
                <a:latin typeface="Brandon Text Light"/>
                <a:cs typeface="Poppins Bold"/>
              </a:endParaRP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00" b="1" dirty="0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Origine du </a:t>
              </a:r>
              <a:r>
                <a:rPr lang="en-US" sz="1400" b="1" err="1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blé</a:t>
              </a:r>
              <a:r>
                <a:rPr lang="en-US" sz="1400" b="1" dirty="0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 : </a:t>
              </a:r>
              <a:r>
                <a:rPr lang="fr-BE" sz="1400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100 % Belgique</a:t>
              </a:r>
              <a:endParaRPr lang="fr-BE" sz="140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</a:endParaRPr>
            </a:p>
            <a:p>
              <a:pPr>
                <a:lnSpc>
                  <a:spcPts val="1765"/>
                </a:lnSpc>
              </a:pPr>
              <a:endPara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endParaRPr>
            </a:p>
            <a:p>
              <a:pPr>
                <a:lnSpc>
                  <a:spcPts val="1765"/>
                </a:lnSpc>
              </a:pPr>
              <a:r>
                <a:rPr lang="en-US" sz="1400" b="1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Taux de cendre :</a:t>
              </a:r>
              <a:r>
                <a:rPr lang="en-US" sz="1400">
                  <a:solidFill>
                    <a:srgbClr val="000000"/>
                  </a:solidFill>
                  <a:latin typeface="Brandon Text Light"/>
                  <a:ea typeface="Poppins"/>
                  <a:cs typeface="Poppins"/>
                  <a:sym typeface="Poppins"/>
                </a:rPr>
                <a:t> T55, T65, T140</a:t>
              </a:r>
              <a:endParaRPr lang="en-US" sz="140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</a:endParaRPr>
            </a:p>
            <a:p>
              <a:pPr>
                <a:lnSpc>
                  <a:spcPts val="1765"/>
                </a:lnSpc>
              </a:pPr>
              <a:endParaRPr lang="fr-BE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00" b="1" err="1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Jours</a:t>
              </a:r>
              <a:r>
                <a:rPr lang="en-US" sz="1400" b="1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 de livraison : </a:t>
              </a:r>
              <a:r>
                <a:rPr lang="en-US" sz="1400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À convenir</a:t>
              </a:r>
              <a:endParaRPr lang="fr-BE" sz="1400">
                <a:solidFill>
                  <a:srgbClr val="000000"/>
                </a:solidFill>
                <a:latin typeface="Brandon Text Light"/>
                <a:ea typeface="Poppins"/>
                <a:cs typeface="Poppins"/>
              </a:endParaRPr>
            </a:p>
            <a:p>
              <a:pPr>
                <a:lnSpc>
                  <a:spcPts val="1765"/>
                </a:lnSpc>
              </a:pPr>
              <a:endParaRPr lang="fr-BE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00" b="1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Franco : </a:t>
              </a:r>
              <a:r>
                <a:rPr lang="en-US" sz="1400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En fonction de la commande</a:t>
              </a:r>
              <a:endParaRPr lang="pt-BR" sz="1400" err="1">
                <a:solidFill>
                  <a:srgbClr val="000000"/>
                </a:solidFill>
                <a:latin typeface="Brandon Text Light"/>
                <a:ea typeface="Poppins"/>
                <a:cs typeface="Poppins"/>
              </a:endParaRPr>
            </a:p>
            <a:p>
              <a:pPr>
                <a:lnSpc>
                  <a:spcPts val="1765"/>
                </a:lnSpc>
              </a:pPr>
              <a:endParaRPr lang="pt-BR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00" b="1" err="1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Gamme</a:t>
              </a:r>
              <a:r>
                <a:rPr lang="en-US" sz="1400" b="1" dirty="0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 bio ? </a:t>
              </a:r>
              <a:r>
                <a:rPr lang="en-US" sz="1400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Uniquement BIO et BIODYNAMIE</a:t>
              </a:r>
              <a:endParaRPr lang="en-US" sz="1400" dirty="0">
                <a:solidFill>
                  <a:srgbClr val="000000"/>
                </a:solidFill>
                <a:latin typeface="Brandon Text Light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Farine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stabilisée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?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Non</a:t>
              </a:r>
            </a:p>
            <a:p>
              <a:pPr algn="l">
                <a:lnSpc>
                  <a:spcPts val="1765"/>
                </a:lnSpc>
                <a:spcBef>
                  <a:spcPct val="0"/>
                </a:spcBef>
              </a:pP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8A759509-4E96-A8B8-5D00-1AA78752ED2B}"/>
              </a:ext>
            </a:extLst>
          </p:cNvPr>
          <p:cNvGrpSpPr/>
          <p:nvPr/>
        </p:nvGrpSpPr>
        <p:grpSpPr>
          <a:xfrm>
            <a:off x="265993" y="4552053"/>
            <a:ext cx="3593545" cy="5789167"/>
            <a:chOff x="-288497" y="-657355"/>
            <a:chExt cx="4768977" cy="8070079"/>
          </a:xfrm>
        </p:grpSpPr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4D23C625-45D1-1ED5-26E8-D2FDDC07DA2D}"/>
                </a:ext>
              </a:extLst>
            </p:cNvPr>
            <p:cNvGrpSpPr/>
            <p:nvPr/>
          </p:nvGrpSpPr>
          <p:grpSpPr>
            <a:xfrm>
              <a:off x="-288497" y="-493925"/>
              <a:ext cx="4768977" cy="7906649"/>
              <a:chOff x="-77543" y="-132759"/>
              <a:chExt cx="1281820" cy="2125174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C6812F90-4108-EF26-80E4-B2B6CA2D247F}"/>
                  </a:ext>
                </a:extLst>
              </p:cNvPr>
              <p:cNvSpPr/>
              <p:nvPr/>
            </p:nvSpPr>
            <p:spPr>
              <a:xfrm>
                <a:off x="-77543" y="-132759"/>
                <a:ext cx="1209260" cy="2125174"/>
              </a:xfrm>
              <a:custGeom>
                <a:avLst/>
                <a:gdLst/>
                <a:ahLst/>
                <a:cxnLst/>
                <a:rect l="l" t="t" r="r" b="b"/>
                <a:pathLst>
                  <a:path w="1204277" h="1944957">
                    <a:moveTo>
                      <a:pt x="85244" y="0"/>
                    </a:moveTo>
                    <a:lnTo>
                      <a:pt x="1119033" y="0"/>
                    </a:lnTo>
                    <a:cubicBezTo>
                      <a:pt x="1166112" y="0"/>
                      <a:pt x="1204277" y="38165"/>
                      <a:pt x="1204277" y="85244"/>
                    </a:cubicBezTo>
                    <a:lnTo>
                      <a:pt x="1204277" y="1859712"/>
                    </a:lnTo>
                    <a:cubicBezTo>
                      <a:pt x="1204277" y="1906792"/>
                      <a:pt x="1166112" y="1944957"/>
                      <a:pt x="1119033" y="1944957"/>
                    </a:cubicBezTo>
                    <a:lnTo>
                      <a:pt x="85244" y="1944957"/>
                    </a:lnTo>
                    <a:cubicBezTo>
                      <a:pt x="38165" y="1944957"/>
                      <a:pt x="0" y="1906792"/>
                      <a:pt x="0" y="1859712"/>
                    </a:cubicBezTo>
                    <a:lnTo>
                      <a:pt x="0" y="85244"/>
                    </a:lnTo>
                    <a:cubicBezTo>
                      <a:pt x="0" y="38165"/>
                      <a:pt x="38165" y="0"/>
                      <a:pt x="85244" y="0"/>
                    </a:cubicBezTo>
                    <a:close/>
                  </a:path>
                </a:pathLst>
              </a:custGeom>
              <a:noFill/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6" name="TextBox 16">
                <a:extLst>
                  <a:ext uri="{FF2B5EF4-FFF2-40B4-BE49-F238E27FC236}">
                    <a16:creationId xmlns:a16="http://schemas.microsoft.com/office/drawing/2014/main" id="{BA1282C6-D5FD-2D39-B40D-940368BC636C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204277" cy="19544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66"/>
                  </a:lnSpc>
                </a:pPr>
                <a:endParaRPr/>
              </a:p>
            </p:txBody>
          </p:sp>
        </p:grp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0FA88688-B1DC-559E-6420-6943259FF4E8}"/>
                </a:ext>
              </a:extLst>
            </p:cNvPr>
            <p:cNvSpPr txBox="1"/>
            <p:nvPr/>
          </p:nvSpPr>
          <p:spPr>
            <a:xfrm>
              <a:off x="1303" y="-657355"/>
              <a:ext cx="3908689" cy="6757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765"/>
                </a:lnSpc>
              </a:pPr>
              <a:r>
                <a:rPr lang="en-US" sz="1400" b="1" err="1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Plaats</a:t>
              </a:r>
              <a:r>
                <a:rPr lang="en-US" sz="1400" dirty="0">
                  <a:solidFill>
                    <a:srgbClr val="000000"/>
                  </a:solidFill>
                  <a:latin typeface="Brandon Text Light"/>
                  <a:ea typeface="Poppins"/>
                  <a:cs typeface="Poppins"/>
                  <a:sym typeface="Poppins"/>
                </a:rPr>
                <a:t>: </a:t>
              </a:r>
              <a:r>
                <a:rPr lang="en-US" sz="1400">
                  <a:solidFill>
                    <a:srgbClr val="000000"/>
                  </a:solidFill>
                  <a:latin typeface="Brandon Text Light"/>
                  <a:ea typeface="Poppins"/>
                  <a:cs typeface="Poppins"/>
                  <a:sym typeface="Poppins"/>
                </a:rPr>
                <a:t>Sint-Maria-Latem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00" b="1" err="1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Molentype</a:t>
              </a:r>
              <a:r>
                <a:rPr lang="en-US" sz="1400" b="1" dirty="0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en-US" sz="1400" dirty="0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Op </a:t>
              </a:r>
              <a:r>
                <a:rPr lang="en-US" sz="1400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steen met waterkracht gemalen</a:t>
              </a:r>
              <a:endParaRPr lang="en-US" sz="1400" dirty="0">
                <a:solidFill>
                  <a:srgbClr val="000000"/>
                </a:solidFill>
                <a:latin typeface="Brandon Text Light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00" b="1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Meelsoort: </a:t>
              </a:r>
              <a:r>
                <a:rPr lang="en-US" sz="1400">
                  <a:solidFill>
                    <a:srgbClr val="000000"/>
                  </a:solidFill>
                  <a:latin typeface="Brandon Text Light"/>
                  <a:ea typeface="Poppins Bold"/>
                  <a:cs typeface="Poppins"/>
                  <a:sym typeface="Poppins"/>
                </a:rPr>
                <a:t>Rogge, oerspelt, spelt, tarwe, historische tarwe en eenkoorn</a:t>
              </a:r>
              <a:endParaRPr lang="en-US" sz="140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</a:endParaRP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00" b="1" err="1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Oorsprong</a:t>
              </a:r>
              <a:r>
                <a:rPr lang="en-US" sz="1400" b="1" dirty="0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00" b="1" err="1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meel</a:t>
              </a:r>
              <a:r>
                <a:rPr lang="en-US" sz="1400" b="1" dirty="0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nl-NL" sz="1400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100 % België</a:t>
              </a:r>
              <a:endParaRPr lang="nl-NL" sz="140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</a:endParaRPr>
            </a:p>
            <a:p>
              <a:pPr>
                <a:lnSpc>
                  <a:spcPts val="1765"/>
                </a:lnSpc>
              </a:pPr>
              <a:endPara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endParaRPr>
            </a:p>
            <a:p>
              <a:pPr>
                <a:lnSpc>
                  <a:spcPts val="1765"/>
                </a:lnSpc>
              </a:pPr>
              <a:r>
                <a:rPr lang="en-US" sz="1400" b="1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Asgehalte: </a:t>
              </a:r>
              <a:r>
                <a:rPr lang="en-US" sz="1423">
                  <a:solidFill>
                    <a:srgbClr val="000000"/>
                  </a:solidFill>
                  <a:latin typeface="Brandon Text Light" panose="020B0303020203060203" pitchFamily="34" charset="0"/>
                  <a:cs typeface="Poppins Bold"/>
                  <a:sym typeface="Poppins"/>
                </a:rPr>
                <a:t>T55, T65, T140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cs typeface="Poppins Bold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00" b="1" err="1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Bezorgdagen</a:t>
              </a:r>
              <a:r>
                <a:rPr lang="en-US" sz="1400" b="1" dirty="0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nl-NL" sz="1400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Af te spreken </a:t>
              </a:r>
              <a:endParaRPr lang="nl-NL" sz="140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</a:endParaRP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00" b="1" dirty="0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Franco: </a:t>
              </a:r>
              <a:r>
                <a:rPr lang="nl-NL" sz="1400">
                  <a:solidFill>
                    <a:srgbClr val="000000"/>
                  </a:solidFill>
                  <a:latin typeface="Brandon Text Light"/>
                  <a:ea typeface="Poppins Bold"/>
                  <a:cs typeface="Poppins"/>
                  <a:sym typeface="Poppins"/>
                </a:rPr>
                <a:t> Afhakelijk van de bestelling</a:t>
              </a:r>
              <a:endParaRPr lang="nl-NL" sz="140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</a:endParaRP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00" b="1" err="1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Biologisch</a:t>
              </a:r>
              <a:r>
                <a:rPr lang="en-US" sz="1400" b="1" dirty="0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00" b="1" err="1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assortiment</a:t>
              </a:r>
              <a:r>
                <a:rPr lang="en-US" sz="1400" b="1" dirty="0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? </a:t>
              </a:r>
              <a:r>
                <a:rPr lang="en-US" sz="1400" dirty="0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Enkel BIO </a:t>
              </a:r>
              <a:r>
                <a:rPr lang="en-US" sz="1400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en BIODYNAMISCH</a:t>
              </a:r>
              <a:r>
                <a:rPr lang="en-US" sz="1400" dirty="0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 </a:t>
              </a:r>
              <a:endParaRPr lang="en-US" sz="1400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 Bold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Gestabiliseerd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?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Nee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  <a:spcBef>
                  <a:spcPct val="0"/>
                </a:spcBef>
              </a:pP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7882B6CF-2330-B9F3-F2E3-F9FB5CC3A472}"/>
              </a:ext>
            </a:extLst>
          </p:cNvPr>
          <p:cNvSpPr txBox="1"/>
          <p:nvPr/>
        </p:nvSpPr>
        <p:spPr>
          <a:xfrm>
            <a:off x="0" y="477266"/>
            <a:ext cx="7560000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3"/>
              </a:lnSpc>
            </a:pPr>
            <a:r>
              <a:rPr lang="en-US" sz="4400" b="1">
                <a:solidFill>
                  <a:srgbClr val="59BAA3"/>
                </a:solidFill>
                <a:latin typeface="Brandon Text Light"/>
                <a:cs typeface="Poppins"/>
                <a:sym typeface="Poppins"/>
              </a:rPr>
              <a:t>IJZERKOTMOLEN</a:t>
            </a:r>
            <a:endParaRPr lang="en-US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1FC2790C-7870-CBDB-848C-C55807053CB9}"/>
              </a:ext>
            </a:extLst>
          </p:cNvPr>
          <p:cNvSpPr/>
          <p:nvPr/>
        </p:nvSpPr>
        <p:spPr>
          <a:xfrm>
            <a:off x="3830721" y="1408471"/>
            <a:ext cx="3426763" cy="5200460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5C32EC43-D916-403F-29B3-E24A43A05012}"/>
              </a:ext>
            </a:extLst>
          </p:cNvPr>
          <p:cNvSpPr/>
          <p:nvPr/>
        </p:nvSpPr>
        <p:spPr>
          <a:xfrm>
            <a:off x="268765" y="4338846"/>
            <a:ext cx="3390782" cy="5105953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44" name="Freeform 7">
            <a:extLst>
              <a:ext uri="{FF2B5EF4-FFF2-40B4-BE49-F238E27FC236}">
                <a16:creationId xmlns:a16="http://schemas.microsoft.com/office/drawing/2014/main" id="{128A1689-2E09-D5DE-11C0-B590185EDAFF}"/>
              </a:ext>
            </a:extLst>
          </p:cNvPr>
          <p:cNvSpPr/>
          <p:nvPr/>
        </p:nvSpPr>
        <p:spPr>
          <a:xfrm>
            <a:off x="3834562" y="7496155"/>
            <a:ext cx="3435924" cy="1468194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rgbClr val="59BAA3"/>
            </a:solidFill>
          </a:ln>
        </p:spPr>
        <p:txBody>
          <a:bodyPr/>
          <a:lstStyle/>
          <a:p>
            <a:endParaRPr lang="fr-BE"/>
          </a:p>
        </p:txBody>
      </p:sp>
      <p:pic>
        <p:nvPicPr>
          <p:cNvPr id="46" name="Graphic 45" descr="Receiver with solid fill">
            <a:extLst>
              <a:ext uri="{FF2B5EF4-FFF2-40B4-BE49-F238E27FC236}">
                <a16:creationId xmlns:a16="http://schemas.microsoft.com/office/drawing/2014/main" id="{ADDD981B-9F77-947D-9426-BB326E8DC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32712" y="8088576"/>
            <a:ext cx="275845" cy="275845"/>
          </a:xfrm>
          <a:prstGeom prst="rect">
            <a:avLst/>
          </a:prstGeom>
        </p:spPr>
      </p:pic>
      <p:pic>
        <p:nvPicPr>
          <p:cNvPr id="48" name="Graphic 47" descr="Envelope with solid fill">
            <a:extLst>
              <a:ext uri="{FF2B5EF4-FFF2-40B4-BE49-F238E27FC236}">
                <a16:creationId xmlns:a16="http://schemas.microsoft.com/office/drawing/2014/main" id="{2332087C-A8DA-64F5-F363-B015A3A0FC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30227" y="7663668"/>
            <a:ext cx="292137" cy="292137"/>
          </a:xfrm>
          <a:prstGeom prst="rect">
            <a:avLst/>
          </a:prstGeom>
        </p:spPr>
      </p:pic>
      <p:pic>
        <p:nvPicPr>
          <p:cNvPr id="50" name="Graphic 49" descr="World with solid fill">
            <a:extLst>
              <a:ext uri="{FF2B5EF4-FFF2-40B4-BE49-F238E27FC236}">
                <a16:creationId xmlns:a16="http://schemas.microsoft.com/office/drawing/2014/main" id="{9E855E4E-7325-214A-C8B7-BA8456BAC5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30225" y="8501870"/>
            <a:ext cx="292138" cy="29213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6268DDCA-7E5D-F94D-5D15-B72F7E0668C6}"/>
              </a:ext>
            </a:extLst>
          </p:cNvPr>
          <p:cNvSpPr txBox="1"/>
          <p:nvPr/>
        </p:nvSpPr>
        <p:spPr>
          <a:xfrm>
            <a:off x="4414026" y="8495097"/>
            <a:ext cx="2431993" cy="3751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2256"/>
              </a:lnSpc>
              <a:spcBef>
                <a:spcPct val="0"/>
              </a:spcBef>
            </a:pPr>
            <a:r>
              <a:rPr lang="en-US" sz="1600">
                <a:solidFill>
                  <a:srgbClr val="59BAA3"/>
                </a:solidFill>
                <a:latin typeface="Brandon Text Light"/>
                <a:ea typeface="+mn-lt"/>
                <a:cs typeface="+mn-lt"/>
              </a:rPr>
              <a:t>www.ijzerkotmolen.be</a:t>
            </a:r>
            <a:endParaRPr lang="en-US" sz="1600" dirty="0">
              <a:solidFill>
                <a:srgbClr val="59BAA3"/>
              </a:solidFill>
              <a:latin typeface="Brandon Text Light"/>
              <a:ea typeface="+mn-lt"/>
              <a:cs typeface="+mn-lt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7FA77D4-FB58-4703-2A7D-3CD44DF25F43}"/>
              </a:ext>
            </a:extLst>
          </p:cNvPr>
          <p:cNvSpPr txBox="1"/>
          <p:nvPr/>
        </p:nvSpPr>
        <p:spPr>
          <a:xfrm>
            <a:off x="4422362" y="7657837"/>
            <a:ext cx="1931106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600">
                <a:solidFill>
                  <a:srgbClr val="59BAA3"/>
                </a:solidFill>
                <a:latin typeface="Brandon Text Light"/>
                <a:ea typeface="+mn-lt"/>
                <a:cs typeface="+mn-lt"/>
                <a:sym typeface="Poppins Bold"/>
              </a:rPr>
              <a:t>ijzerkot@gmail.com</a:t>
            </a:r>
            <a:endParaRPr lang="en-US" sz="1600">
              <a:solidFill>
                <a:srgbClr val="59BAA3"/>
              </a:solidFill>
              <a:latin typeface="Brandon Text Light"/>
              <a:ea typeface="+mn-lt"/>
              <a:cs typeface="+mn-lt"/>
            </a:endParaRPr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id="{7109D148-A985-F15C-AD42-EEE94FB973C5}"/>
              </a:ext>
            </a:extLst>
          </p:cNvPr>
          <p:cNvSpPr/>
          <p:nvPr/>
        </p:nvSpPr>
        <p:spPr>
          <a:xfrm>
            <a:off x="6628339" y="9829936"/>
            <a:ext cx="931661" cy="931661"/>
          </a:xfrm>
          <a:custGeom>
            <a:avLst/>
            <a:gdLst/>
            <a:ahLst/>
            <a:cxnLst/>
            <a:rect l="l" t="t" r="r" b="b"/>
            <a:pathLst>
              <a:path w="931661" h="931661">
                <a:moveTo>
                  <a:pt x="0" y="0"/>
                </a:moveTo>
                <a:lnTo>
                  <a:pt x="931661" y="0"/>
                </a:lnTo>
                <a:lnTo>
                  <a:pt x="931661" y="931661"/>
                </a:lnTo>
                <a:lnTo>
                  <a:pt x="0" y="9316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B677B9-42D2-EC0D-7626-85384136BE2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0014" b="9865"/>
          <a:stretch>
            <a:fillRect/>
          </a:stretch>
        </p:blipFill>
        <p:spPr>
          <a:xfrm>
            <a:off x="835730" y="1409789"/>
            <a:ext cx="2454181" cy="282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91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63616-030E-333F-B790-19BFB3B5B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D8C1BA3-E6C9-D69E-56D2-CE370FF94D09}"/>
              </a:ext>
            </a:extLst>
          </p:cNvPr>
          <p:cNvGrpSpPr/>
          <p:nvPr/>
        </p:nvGrpSpPr>
        <p:grpSpPr>
          <a:xfrm>
            <a:off x="-114300" y="-96196"/>
            <a:ext cx="7788600" cy="6358673"/>
            <a:chOff x="0" y="0"/>
            <a:chExt cx="10384800" cy="8478230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E34DF572-6040-033D-6594-30704C17D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9244" r="9244"/>
            <a:stretch>
              <a:fillRect/>
            </a:stretch>
          </p:blipFill>
          <p:spPr>
            <a:xfrm>
              <a:off x="0" y="0"/>
              <a:ext cx="10384800" cy="8478230"/>
            </a:xfrm>
            <a:prstGeom prst="rect">
              <a:avLst/>
            </a:prstGeom>
          </p:spPr>
        </p:pic>
      </p:grpSp>
      <p:sp>
        <p:nvSpPr>
          <p:cNvPr id="4" name="Freeform 4">
            <a:extLst>
              <a:ext uri="{FF2B5EF4-FFF2-40B4-BE49-F238E27FC236}">
                <a16:creationId xmlns:a16="http://schemas.microsoft.com/office/drawing/2014/main" id="{37CCB35F-9999-BBAC-EC73-63A209E94CCB}"/>
              </a:ext>
            </a:extLst>
          </p:cNvPr>
          <p:cNvSpPr/>
          <p:nvPr/>
        </p:nvSpPr>
        <p:spPr>
          <a:xfrm>
            <a:off x="6628339" y="9829936"/>
            <a:ext cx="931661" cy="931661"/>
          </a:xfrm>
          <a:custGeom>
            <a:avLst/>
            <a:gdLst/>
            <a:ahLst/>
            <a:cxnLst/>
            <a:rect l="l" t="t" r="r" b="b"/>
            <a:pathLst>
              <a:path w="931661" h="931661">
                <a:moveTo>
                  <a:pt x="0" y="0"/>
                </a:moveTo>
                <a:lnTo>
                  <a:pt x="931661" y="0"/>
                </a:lnTo>
                <a:lnTo>
                  <a:pt x="931661" y="931661"/>
                </a:lnTo>
                <a:lnTo>
                  <a:pt x="0" y="9316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BA164963-570C-EBBD-C23A-001267772057}"/>
              </a:ext>
            </a:extLst>
          </p:cNvPr>
          <p:cNvSpPr txBox="1"/>
          <p:nvPr/>
        </p:nvSpPr>
        <p:spPr>
          <a:xfrm>
            <a:off x="754750" y="7214665"/>
            <a:ext cx="6048000" cy="157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3"/>
              </a:lnSpc>
            </a:pPr>
            <a:r>
              <a:rPr lang="en-US" sz="4400" b="1">
                <a:solidFill>
                  <a:srgbClr val="59BAA3"/>
                </a:solidFill>
                <a:latin typeface="Brandon Text Light"/>
                <a:cs typeface="Poppins"/>
                <a:sym typeface="Poppins"/>
              </a:rPr>
              <a:t>Moulins semi gros</a:t>
            </a:r>
          </a:p>
          <a:p>
            <a:pPr algn="ctr">
              <a:lnSpc>
                <a:spcPts val="4003"/>
              </a:lnSpc>
            </a:pPr>
            <a:endParaRPr lang="en-US" sz="4400" b="1">
              <a:solidFill>
                <a:srgbClr val="59BAA3"/>
              </a:solidFill>
              <a:latin typeface="Brandon Text Light"/>
              <a:cs typeface="Poppins"/>
            </a:endParaRPr>
          </a:p>
          <a:p>
            <a:pPr algn="ctr">
              <a:lnSpc>
                <a:spcPts val="4003"/>
              </a:lnSpc>
            </a:pPr>
            <a:r>
              <a:rPr lang="en-US" sz="4400" b="1" err="1">
                <a:solidFill>
                  <a:srgbClr val="59BAA3"/>
                </a:solidFill>
                <a:latin typeface="Brandon Text Light"/>
                <a:cs typeface="Poppins"/>
              </a:rPr>
              <a:t>Halfgrote</a:t>
            </a:r>
            <a:r>
              <a:rPr lang="en-US" sz="4400" b="1">
                <a:solidFill>
                  <a:srgbClr val="59BAA3"/>
                </a:solidFill>
                <a:latin typeface="Brandon Text Light"/>
                <a:cs typeface="Poppins"/>
              </a:rPr>
              <a:t> </a:t>
            </a:r>
            <a:r>
              <a:rPr lang="en-US" sz="4400" b="1" err="1">
                <a:solidFill>
                  <a:srgbClr val="59BAA3"/>
                </a:solidFill>
                <a:latin typeface="Brandon Text Light"/>
                <a:cs typeface="Poppins"/>
              </a:rPr>
              <a:t>molens</a:t>
            </a:r>
            <a:endParaRPr lang="en-US" sz="4400" b="1">
              <a:solidFill>
                <a:srgbClr val="59BAA3"/>
              </a:solidFill>
              <a:latin typeface="Brandon Text Light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482677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23685-437C-2350-472D-0D30ECFEB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E1F7711-5627-098C-80C5-94150632D0CD}"/>
              </a:ext>
            </a:extLst>
          </p:cNvPr>
          <p:cNvSpPr/>
          <p:nvPr/>
        </p:nvSpPr>
        <p:spPr>
          <a:xfrm>
            <a:off x="6628339" y="9829936"/>
            <a:ext cx="931661" cy="931661"/>
          </a:xfrm>
          <a:custGeom>
            <a:avLst/>
            <a:gdLst/>
            <a:ahLst/>
            <a:cxnLst/>
            <a:rect l="l" t="t" r="r" b="b"/>
            <a:pathLst>
              <a:path w="931661" h="931661">
                <a:moveTo>
                  <a:pt x="0" y="0"/>
                </a:moveTo>
                <a:lnTo>
                  <a:pt x="931661" y="0"/>
                </a:lnTo>
                <a:lnTo>
                  <a:pt x="931661" y="931661"/>
                </a:lnTo>
                <a:lnTo>
                  <a:pt x="0" y="9316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EDEC5305-9308-0855-6913-A374ADC96BA8}"/>
              </a:ext>
            </a:extLst>
          </p:cNvPr>
          <p:cNvGrpSpPr/>
          <p:nvPr/>
        </p:nvGrpSpPr>
        <p:grpSpPr>
          <a:xfrm>
            <a:off x="3799702" y="1342701"/>
            <a:ext cx="3512299" cy="5897032"/>
            <a:chOff x="0" y="-35437"/>
            <a:chExt cx="4480480" cy="8091006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B5C39C79-2A09-DCED-9DC4-2E61BFC96CD7}"/>
                </a:ext>
              </a:extLst>
            </p:cNvPr>
            <p:cNvGrpSpPr/>
            <p:nvPr/>
          </p:nvGrpSpPr>
          <p:grpSpPr>
            <a:xfrm>
              <a:off x="0" y="-35437"/>
              <a:ext cx="4480480" cy="7427670"/>
              <a:chOff x="0" y="-9525"/>
              <a:chExt cx="1204277" cy="1996432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4DD4305C-1BEA-88B6-0D66-4B3CB6247770}"/>
                  </a:ext>
                </a:extLst>
              </p:cNvPr>
              <p:cNvSpPr/>
              <p:nvPr/>
            </p:nvSpPr>
            <p:spPr>
              <a:xfrm>
                <a:off x="15674" y="0"/>
                <a:ext cx="1179030" cy="1986907"/>
              </a:xfrm>
              <a:custGeom>
                <a:avLst/>
                <a:gdLst/>
                <a:ahLst/>
                <a:cxnLst/>
                <a:rect l="l" t="t" r="r" b="b"/>
                <a:pathLst>
                  <a:path w="1204277" h="1787934">
                    <a:moveTo>
                      <a:pt x="85244" y="0"/>
                    </a:moveTo>
                    <a:lnTo>
                      <a:pt x="1119033" y="0"/>
                    </a:lnTo>
                    <a:cubicBezTo>
                      <a:pt x="1166112" y="0"/>
                      <a:pt x="1204277" y="38165"/>
                      <a:pt x="1204277" y="85244"/>
                    </a:cubicBezTo>
                    <a:lnTo>
                      <a:pt x="1204277" y="1702689"/>
                    </a:lnTo>
                    <a:cubicBezTo>
                      <a:pt x="1204277" y="1725298"/>
                      <a:pt x="1195296" y="1746980"/>
                      <a:pt x="1179310" y="1762966"/>
                    </a:cubicBezTo>
                    <a:cubicBezTo>
                      <a:pt x="1163323" y="1778953"/>
                      <a:pt x="1141641" y="1787934"/>
                      <a:pt x="1119033" y="1787934"/>
                    </a:cubicBezTo>
                    <a:lnTo>
                      <a:pt x="85244" y="1787934"/>
                    </a:lnTo>
                    <a:cubicBezTo>
                      <a:pt x="38165" y="1787934"/>
                      <a:pt x="0" y="1749769"/>
                      <a:pt x="0" y="1702689"/>
                    </a:cubicBezTo>
                    <a:lnTo>
                      <a:pt x="0" y="85244"/>
                    </a:lnTo>
                    <a:cubicBezTo>
                      <a:pt x="0" y="38165"/>
                      <a:pt x="38165" y="0"/>
                      <a:pt x="85244" y="0"/>
                    </a:cubicBezTo>
                    <a:close/>
                  </a:path>
                </a:pathLst>
              </a:custGeom>
              <a:noFill/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85A3B279-4519-71EA-9449-880236A05B56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204277" cy="17974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66"/>
                  </a:lnSpc>
                </a:pPr>
                <a:endParaRPr/>
              </a:p>
            </p:txBody>
          </p:sp>
        </p:grp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45F97766-0F2D-50E7-49BC-A27D505B65CA}"/>
                </a:ext>
              </a:extLst>
            </p:cNvPr>
            <p:cNvSpPr txBox="1"/>
            <p:nvPr/>
          </p:nvSpPr>
          <p:spPr>
            <a:xfrm>
              <a:off x="372094" y="224477"/>
              <a:ext cx="3870351" cy="78310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Lieu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: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Rhisnes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Type de moulin :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Sur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pierre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Type de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farine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: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Froment, épeautre, seigle (amidonnier, </a:t>
              </a:r>
              <a:r>
                <a:rPr lang="fr-BE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kamut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, sarrasin, vente de mixes)</a:t>
              </a: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Origine du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blé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: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Approvisionnement local prioritaire (sans pourcentage communiqué)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endParaRPr>
            </a:p>
            <a:p>
              <a:pPr algn="l">
                <a:lnSpc>
                  <a:spcPts val="1765"/>
                </a:lnSpc>
              </a:pPr>
              <a:endPara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Taux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de cendre :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Blanche, 80%, complète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Jours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de livraison :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Souvent le mercredi</a:t>
              </a:r>
            </a:p>
            <a:p>
              <a:pPr>
                <a:lnSpc>
                  <a:spcPts val="1765"/>
                </a:lnSpc>
              </a:pPr>
              <a:endParaRPr lang="fr-BE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Franco :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200 kg</a:t>
              </a:r>
              <a:endParaRPr lang="pt-BR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endParaRPr lang="pt-BR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Gamme bio ?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Oui</a:t>
              </a: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Farine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stabilisée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?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Non</a:t>
              </a:r>
            </a:p>
            <a:p>
              <a:pPr algn="l">
                <a:lnSpc>
                  <a:spcPts val="1765"/>
                </a:lnSpc>
                <a:spcBef>
                  <a:spcPct val="0"/>
                </a:spcBef>
              </a:pP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D30B3B20-900D-3E34-5D07-CA51FF7685D5}"/>
              </a:ext>
            </a:extLst>
          </p:cNvPr>
          <p:cNvGrpSpPr/>
          <p:nvPr/>
        </p:nvGrpSpPr>
        <p:grpSpPr>
          <a:xfrm>
            <a:off x="320754" y="4546984"/>
            <a:ext cx="3360360" cy="5453696"/>
            <a:chOff x="0" y="-35437"/>
            <a:chExt cx="4480480" cy="7271595"/>
          </a:xfrm>
        </p:grpSpPr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B9937A0A-0A21-3673-CE29-ED1F58C6E4A6}"/>
                </a:ext>
              </a:extLst>
            </p:cNvPr>
            <p:cNvGrpSpPr/>
            <p:nvPr/>
          </p:nvGrpSpPr>
          <p:grpSpPr>
            <a:xfrm>
              <a:off x="0" y="-35437"/>
              <a:ext cx="4480480" cy="7271595"/>
              <a:chOff x="0" y="-9525"/>
              <a:chExt cx="1204277" cy="1954482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4918AF84-1618-4596-639F-36E32EF2546B}"/>
                  </a:ext>
                </a:extLst>
              </p:cNvPr>
              <p:cNvSpPr/>
              <p:nvPr/>
            </p:nvSpPr>
            <p:spPr>
              <a:xfrm>
                <a:off x="0" y="9334"/>
                <a:ext cx="1174259" cy="1859385"/>
              </a:xfrm>
              <a:custGeom>
                <a:avLst/>
                <a:gdLst/>
                <a:ahLst/>
                <a:cxnLst/>
                <a:rect l="l" t="t" r="r" b="b"/>
                <a:pathLst>
                  <a:path w="1204277" h="1944957">
                    <a:moveTo>
                      <a:pt x="85244" y="0"/>
                    </a:moveTo>
                    <a:lnTo>
                      <a:pt x="1119033" y="0"/>
                    </a:lnTo>
                    <a:cubicBezTo>
                      <a:pt x="1166112" y="0"/>
                      <a:pt x="1204277" y="38165"/>
                      <a:pt x="1204277" y="85244"/>
                    </a:cubicBezTo>
                    <a:lnTo>
                      <a:pt x="1204277" y="1859712"/>
                    </a:lnTo>
                    <a:cubicBezTo>
                      <a:pt x="1204277" y="1906792"/>
                      <a:pt x="1166112" y="1944957"/>
                      <a:pt x="1119033" y="1944957"/>
                    </a:cubicBezTo>
                    <a:lnTo>
                      <a:pt x="85244" y="1944957"/>
                    </a:lnTo>
                    <a:cubicBezTo>
                      <a:pt x="38165" y="1944957"/>
                      <a:pt x="0" y="1906792"/>
                      <a:pt x="0" y="1859712"/>
                    </a:cubicBezTo>
                    <a:lnTo>
                      <a:pt x="0" y="85244"/>
                    </a:lnTo>
                    <a:cubicBezTo>
                      <a:pt x="0" y="38165"/>
                      <a:pt x="38165" y="0"/>
                      <a:pt x="85244" y="0"/>
                    </a:cubicBezTo>
                    <a:close/>
                  </a:path>
                </a:pathLst>
              </a:custGeom>
              <a:noFill/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6" name="TextBox 16">
                <a:extLst>
                  <a:ext uri="{FF2B5EF4-FFF2-40B4-BE49-F238E27FC236}">
                    <a16:creationId xmlns:a16="http://schemas.microsoft.com/office/drawing/2014/main" id="{FAC4F7A7-6D6D-0B27-F744-690AA844DE56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204277" cy="19544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66"/>
                  </a:lnSpc>
                </a:pPr>
                <a:endParaRPr/>
              </a:p>
            </p:txBody>
          </p:sp>
        </p:grp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20D0C9CD-B56C-0D38-0BA3-CDFA0C7CD5AC}"/>
                </a:ext>
              </a:extLst>
            </p:cNvPr>
            <p:cNvSpPr txBox="1"/>
            <p:nvPr/>
          </p:nvSpPr>
          <p:spPr>
            <a:xfrm>
              <a:off x="288137" y="89124"/>
              <a:ext cx="3908689" cy="67710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Plaats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: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Rhisnes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Molentype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Op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steen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Meelsoort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Tarwe, spelt, rogge (</a:t>
              </a:r>
              <a:r>
                <a:rPr lang="nl-NL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amidonnier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, </a:t>
              </a:r>
              <a:r>
                <a:rPr lang="nl-NL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kamut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, boekweit, verkoop van mengsels)</a:t>
              </a: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Oorsprong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Prioriteit voor lokale bevoorrading (zonder vermelding van percentage)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endParaRPr>
            </a:p>
            <a:p>
              <a:pPr algn="l">
                <a:lnSpc>
                  <a:spcPts val="1765"/>
                </a:lnSpc>
              </a:pPr>
              <a:endPara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Asgehalte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Wit, 80%, </a:t>
              </a:r>
              <a:r>
                <a:rPr lang="fr-BE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compleet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Bezorgdagen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Vaak op woensdag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endParaRP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Franco: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200 kg</a:t>
              </a: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Biologisch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assortiment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?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Ja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Gestabiliseerd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?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Nee</a:t>
              </a:r>
            </a:p>
            <a:p>
              <a:pPr algn="l">
                <a:lnSpc>
                  <a:spcPts val="1765"/>
                </a:lnSpc>
                <a:spcBef>
                  <a:spcPct val="0"/>
                </a:spcBef>
              </a:pP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0FABE4DC-8F28-74EE-206B-321BEF870441}"/>
              </a:ext>
            </a:extLst>
          </p:cNvPr>
          <p:cNvSpPr txBox="1"/>
          <p:nvPr/>
        </p:nvSpPr>
        <p:spPr>
          <a:xfrm>
            <a:off x="0" y="477266"/>
            <a:ext cx="7560000" cy="555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3"/>
              </a:lnSpc>
            </a:pPr>
            <a:r>
              <a:rPr lang="en-US" sz="4400" b="1">
                <a:solidFill>
                  <a:srgbClr val="59BAA3"/>
                </a:solidFill>
                <a:latin typeface="Brandon Text Light"/>
                <a:ea typeface="Poppins"/>
                <a:cs typeface="Poppins"/>
                <a:sym typeface="Poppins"/>
              </a:rPr>
              <a:t>L’ESCAILLE</a:t>
            </a:r>
            <a:endParaRPr lang="en-US" sz="4448" b="1">
              <a:solidFill>
                <a:srgbClr val="59BAA3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</p:txBody>
      </p:sp>
      <p:pic>
        <p:nvPicPr>
          <p:cNvPr id="21" name="Image 20" descr="Une image contenant texte, nourriture, intérieur, sac">
            <a:extLst>
              <a:ext uri="{FF2B5EF4-FFF2-40B4-BE49-F238E27FC236}">
                <a16:creationId xmlns:a16="http://schemas.microsoft.com/office/drawing/2014/main" id="{FECAE45D-3C61-FBA8-3F82-0AB459AAC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5" r="884" b="7034"/>
          <a:stretch>
            <a:fillRect/>
          </a:stretch>
        </p:blipFill>
        <p:spPr>
          <a:xfrm>
            <a:off x="365820" y="1373622"/>
            <a:ext cx="3301848" cy="2702303"/>
          </a:xfrm>
          <a:prstGeom prst="rect">
            <a:avLst/>
          </a:prstGeom>
        </p:spPr>
      </p:pic>
      <p:sp>
        <p:nvSpPr>
          <p:cNvPr id="20" name="Freeform 7">
            <a:extLst>
              <a:ext uri="{FF2B5EF4-FFF2-40B4-BE49-F238E27FC236}">
                <a16:creationId xmlns:a16="http://schemas.microsoft.com/office/drawing/2014/main" id="{E608924E-D6CA-57C7-897C-01B2A902FA3A}"/>
              </a:ext>
            </a:extLst>
          </p:cNvPr>
          <p:cNvSpPr/>
          <p:nvPr/>
        </p:nvSpPr>
        <p:spPr>
          <a:xfrm>
            <a:off x="339395" y="4468938"/>
            <a:ext cx="3324316" cy="5453697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1D2C9E4E-68CE-B498-717F-EFD9136739D4}"/>
              </a:ext>
            </a:extLst>
          </p:cNvPr>
          <p:cNvSpPr/>
          <p:nvPr/>
        </p:nvSpPr>
        <p:spPr>
          <a:xfrm>
            <a:off x="3933224" y="1333848"/>
            <a:ext cx="3324316" cy="5905885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C2A991BA-4687-9559-108F-9F8A65CC2138}"/>
              </a:ext>
            </a:extLst>
          </p:cNvPr>
          <p:cNvSpPr/>
          <p:nvPr/>
        </p:nvSpPr>
        <p:spPr>
          <a:xfrm>
            <a:off x="3953149" y="7610380"/>
            <a:ext cx="3311595" cy="1426747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rgbClr val="59BAA3"/>
            </a:solidFill>
          </a:ln>
        </p:spPr>
        <p:txBody>
          <a:bodyPr/>
          <a:lstStyle/>
          <a:p>
            <a:endParaRPr lang="fr-BE"/>
          </a:p>
        </p:txBody>
      </p:sp>
      <p:pic>
        <p:nvPicPr>
          <p:cNvPr id="32" name="Graphic 31" descr="Receiver with solid fill">
            <a:extLst>
              <a:ext uri="{FF2B5EF4-FFF2-40B4-BE49-F238E27FC236}">
                <a16:creationId xmlns:a16="http://schemas.microsoft.com/office/drawing/2014/main" id="{0953955B-8922-20B2-7A27-7F6F21A476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46006" y="8150183"/>
            <a:ext cx="275845" cy="275845"/>
          </a:xfrm>
          <a:prstGeom prst="rect">
            <a:avLst/>
          </a:prstGeom>
        </p:spPr>
      </p:pic>
      <p:pic>
        <p:nvPicPr>
          <p:cNvPr id="34" name="Graphic 33" descr="Envelope with solid fill">
            <a:extLst>
              <a:ext uri="{FF2B5EF4-FFF2-40B4-BE49-F238E27FC236}">
                <a16:creationId xmlns:a16="http://schemas.microsoft.com/office/drawing/2014/main" id="{AA4BF9D6-2DB7-7F73-588F-1EEF8DF6CD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62620" y="7736449"/>
            <a:ext cx="292137" cy="292137"/>
          </a:xfrm>
          <a:prstGeom prst="rect">
            <a:avLst/>
          </a:prstGeom>
        </p:spPr>
      </p:pic>
      <p:pic>
        <p:nvPicPr>
          <p:cNvPr id="36" name="Graphic 35" descr="World with solid fill">
            <a:extLst>
              <a:ext uri="{FF2B5EF4-FFF2-40B4-BE49-F238E27FC236}">
                <a16:creationId xmlns:a16="http://schemas.microsoft.com/office/drawing/2014/main" id="{076A4C01-6EFA-B6CA-CCB6-1E6604EC37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46166" y="8574648"/>
            <a:ext cx="292138" cy="29213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79844C0-56EA-AD95-B26E-6028AE6BFE89}"/>
              </a:ext>
            </a:extLst>
          </p:cNvPr>
          <p:cNvSpPr txBox="1"/>
          <p:nvPr/>
        </p:nvSpPr>
        <p:spPr>
          <a:xfrm>
            <a:off x="4571232" y="8135435"/>
            <a:ext cx="3793524" cy="3818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2256"/>
              </a:lnSpc>
              <a:spcBef>
                <a:spcPct val="0"/>
              </a:spcBef>
            </a:pPr>
            <a:r>
              <a:rPr lang="en-US" sz="1400" b="1">
                <a:solidFill>
                  <a:srgbClr val="59BAA3"/>
                </a:solidFill>
                <a:latin typeface="Brandon Text Light"/>
                <a:ea typeface="Poppins"/>
                <a:cs typeface="Poppins"/>
                <a:sym typeface="Poppins"/>
              </a:rPr>
              <a:t> </a:t>
            </a:r>
            <a:r>
              <a:rPr lang="en-US" sz="1400">
                <a:solidFill>
                  <a:srgbClr val="59BAA3"/>
                </a:solidFill>
                <a:latin typeface="Brandon Text Light"/>
                <a:ea typeface="Calibri"/>
                <a:cs typeface="Calibri"/>
              </a:rPr>
              <a:t>0473 92 99 91 </a:t>
            </a:r>
            <a:endParaRPr lang="en-US" sz="1400">
              <a:solidFill>
                <a:srgbClr val="59BAA3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68E8C7-23D3-B19B-7E57-F81B13D1DB6A}"/>
              </a:ext>
            </a:extLst>
          </p:cNvPr>
          <p:cNvSpPr txBox="1"/>
          <p:nvPr/>
        </p:nvSpPr>
        <p:spPr>
          <a:xfrm>
            <a:off x="4575527" y="8565760"/>
            <a:ext cx="3793524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>
                <a:solidFill>
                  <a:srgbClr val="59BAA3"/>
                </a:solidFill>
                <a:latin typeface="Brandon Text Light"/>
                <a:cs typeface="Poppins"/>
                <a:sym typeface="Poppin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L'Escaille</a:t>
            </a:r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8F627F7-9A1B-9EAB-ED2C-DAD2CD12512B}"/>
              </a:ext>
            </a:extLst>
          </p:cNvPr>
          <p:cNvSpPr txBox="1"/>
          <p:nvPr/>
        </p:nvSpPr>
        <p:spPr>
          <a:xfrm>
            <a:off x="4554756" y="7730618"/>
            <a:ext cx="1461106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 b="1">
                <a:solidFill>
                  <a:srgbClr val="59BAA3"/>
                </a:solidFill>
                <a:latin typeface="Brandon Text Light"/>
                <a:ea typeface="Poppins Bold"/>
                <a:cs typeface="Poppins Bold"/>
                <a:sym typeface="Poppins Bold"/>
              </a:rPr>
              <a:t> </a:t>
            </a:r>
            <a:r>
              <a:rPr lang="en-US" sz="1400">
                <a:solidFill>
                  <a:srgbClr val="59BAA3"/>
                </a:solidFill>
                <a:latin typeface="Brandon Text Light"/>
                <a:ea typeface="Calibri"/>
                <a:cs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info@farines.be</a:t>
            </a:r>
            <a:endParaRPr lang="en-US" sz="1400">
              <a:solidFill>
                <a:srgbClr val="000000"/>
              </a:solidFill>
              <a:latin typeface="Brandon Text Light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1400" b="1">
              <a:solidFill>
                <a:srgbClr val="59BAA3"/>
              </a:solidFill>
              <a:latin typeface="Brandon Text Light" panose="020B0303020203060203" pitchFamily="34" charset="0"/>
              <a:ea typeface="Poppins"/>
              <a:cs typeface="Poppins Bold"/>
            </a:endParaRPr>
          </a:p>
        </p:txBody>
      </p:sp>
    </p:spTree>
    <p:extLst>
      <p:ext uri="{BB962C8B-B14F-4D97-AF65-F5344CB8AC3E}">
        <p14:creationId xmlns:p14="http://schemas.microsoft.com/office/powerpoint/2010/main" val="201145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" y="-96196"/>
            <a:ext cx="7788600" cy="6358673"/>
            <a:chOff x="0" y="0"/>
            <a:chExt cx="10384800" cy="84782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9244" r="9244"/>
            <a:stretch>
              <a:fillRect/>
            </a:stretch>
          </p:blipFill>
          <p:spPr>
            <a:xfrm>
              <a:off x="0" y="0"/>
              <a:ext cx="10384800" cy="847823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6628339" y="9829936"/>
            <a:ext cx="931661" cy="931661"/>
          </a:xfrm>
          <a:custGeom>
            <a:avLst/>
            <a:gdLst/>
            <a:ahLst/>
            <a:cxnLst/>
            <a:rect l="l" t="t" r="r" b="b"/>
            <a:pathLst>
              <a:path w="931661" h="931661">
                <a:moveTo>
                  <a:pt x="0" y="0"/>
                </a:moveTo>
                <a:lnTo>
                  <a:pt x="931661" y="0"/>
                </a:lnTo>
                <a:lnTo>
                  <a:pt x="931661" y="931661"/>
                </a:lnTo>
                <a:lnTo>
                  <a:pt x="0" y="9316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5" name="TextBox 5"/>
          <p:cNvSpPr txBox="1"/>
          <p:nvPr/>
        </p:nvSpPr>
        <p:spPr>
          <a:xfrm>
            <a:off x="1199523" y="8433741"/>
            <a:ext cx="1589895" cy="205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566"/>
              </a:lnSpc>
            </a:pPr>
            <a:r>
              <a:rPr lang="en-US" sz="1263" b="1" dirty="0">
                <a:solidFill>
                  <a:srgbClr val="557245"/>
                </a:solidFill>
                <a:latin typeface="Brandon Text Light" panose="020B0303020203060203" pitchFamily="34" charset="0"/>
                <a:ea typeface="Poppins Medium"/>
                <a:cs typeface="Poppins Medium"/>
                <a:sym typeface="Poppins Medium"/>
              </a:rPr>
              <a:t>Moulins </a:t>
            </a:r>
            <a:r>
              <a:rPr lang="en-US" sz="1263" b="1" dirty="0" err="1">
                <a:solidFill>
                  <a:srgbClr val="557245"/>
                </a:solidFill>
                <a:latin typeface="Brandon Text Light" panose="020B0303020203060203" pitchFamily="34" charset="0"/>
                <a:ea typeface="Poppins Medium"/>
                <a:cs typeface="Poppins Medium"/>
                <a:sym typeface="Poppins Medium"/>
              </a:rPr>
              <a:t>artisanaux</a:t>
            </a:r>
            <a:endParaRPr lang="en-US" sz="1263" b="1" dirty="0">
              <a:solidFill>
                <a:srgbClr val="557245"/>
              </a:solidFill>
              <a:latin typeface="Brandon Text Light" panose="020B0303020203060203" pitchFamily="34" charset="0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17831" y="8862616"/>
            <a:ext cx="1445461" cy="205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566"/>
              </a:lnSpc>
            </a:pPr>
            <a:r>
              <a:rPr lang="en-US" sz="1263" b="1" dirty="0">
                <a:solidFill>
                  <a:srgbClr val="557245"/>
                </a:solidFill>
                <a:latin typeface="Brandon Text Light" panose="020B0303020203060203" pitchFamily="34" charset="0"/>
                <a:ea typeface="Poppins Medium"/>
                <a:cs typeface="Poppins Medium"/>
                <a:sym typeface="Poppins Medium"/>
              </a:rPr>
              <a:t>Moulins semi gros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23743" y="9291491"/>
            <a:ext cx="1589895" cy="205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566"/>
              </a:lnSpc>
            </a:pPr>
            <a:r>
              <a:rPr lang="en-US" sz="1263" b="1" dirty="0">
                <a:solidFill>
                  <a:srgbClr val="557245"/>
                </a:solidFill>
                <a:latin typeface="Brandon Text Light" panose="020B0303020203060203" pitchFamily="34" charset="0"/>
                <a:ea typeface="Poppins Medium"/>
                <a:cs typeface="Poppins Medium"/>
                <a:sym typeface="Poppins Medium"/>
              </a:rPr>
              <a:t>Moulins </a:t>
            </a:r>
            <a:r>
              <a:rPr lang="en-US" sz="1263" b="1" dirty="0" err="1">
                <a:solidFill>
                  <a:srgbClr val="557245"/>
                </a:solidFill>
                <a:latin typeface="Brandon Text Light" panose="020B0303020203060203" pitchFamily="34" charset="0"/>
                <a:ea typeface="Poppins Medium"/>
                <a:cs typeface="Poppins Medium"/>
                <a:sym typeface="Poppins Medium"/>
              </a:rPr>
              <a:t>industriels</a:t>
            </a:r>
            <a:endParaRPr lang="en-US" sz="1263" b="1" dirty="0">
              <a:solidFill>
                <a:srgbClr val="557245"/>
              </a:solidFill>
              <a:latin typeface="Brandon Text Light" panose="020B0303020203060203" pitchFamily="34" charset="0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091867" y="8484240"/>
            <a:ext cx="912696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66"/>
              </a:lnSpc>
            </a:pPr>
            <a:r>
              <a:rPr lang="en-US" sz="1250" dirty="0">
                <a:solidFill>
                  <a:srgbClr val="557245"/>
                </a:solidFill>
                <a:latin typeface="Brandon Text Light"/>
                <a:ea typeface="Poppins"/>
                <a:cs typeface="Poppins"/>
                <a:sym typeface="Poppins"/>
              </a:rPr>
              <a:t>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73924" y="8892951"/>
            <a:ext cx="1375695" cy="205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566"/>
              </a:lnSpc>
            </a:pPr>
            <a:r>
              <a:rPr lang="en-US" sz="1250">
                <a:solidFill>
                  <a:srgbClr val="557245"/>
                </a:solidFill>
                <a:latin typeface="Brandon Text Light"/>
                <a:ea typeface="Poppins"/>
                <a:cs typeface="Poppins"/>
                <a:sym typeface="Poppins"/>
              </a:rPr>
              <a:t>18</a:t>
            </a:r>
            <a:endParaRPr lang="en-US" sz="1250" dirty="0">
              <a:solidFill>
                <a:srgbClr val="557245"/>
              </a:solidFill>
              <a:latin typeface="Brandon Text Light"/>
              <a:ea typeface="Poppins"/>
              <a:cs typeface="Poppins"/>
              <a:sym typeface="Poppi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984770" y="9304554"/>
            <a:ext cx="1153017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66"/>
              </a:lnSpc>
            </a:pPr>
            <a:r>
              <a:rPr lang="en-US" sz="1250">
                <a:solidFill>
                  <a:srgbClr val="557245"/>
                </a:solidFill>
                <a:latin typeface="Brandon Text Light"/>
                <a:ea typeface="Poppins"/>
                <a:cs typeface="Poppins"/>
                <a:sym typeface="Poppins"/>
              </a:rPr>
              <a:t>25</a:t>
            </a:r>
            <a:endParaRPr lang="en-US" sz="1250" dirty="0">
              <a:solidFill>
                <a:srgbClr val="557245"/>
              </a:solidFill>
              <a:latin typeface="Brandon Text Light"/>
              <a:ea typeface="Poppins"/>
              <a:cs typeface="Poppins"/>
              <a:sym typeface="Poppi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80339" y="6883419"/>
            <a:ext cx="6048000" cy="1102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3"/>
              </a:lnSpc>
            </a:pPr>
            <a:r>
              <a:rPr lang="en-US" sz="4400" b="1" dirty="0">
                <a:solidFill>
                  <a:srgbClr val="59BAA3"/>
                </a:solidFill>
                <a:latin typeface="Brandon Text Light"/>
                <a:ea typeface="Poppins"/>
                <a:cs typeface="Poppins"/>
                <a:sym typeface="Poppins"/>
              </a:rPr>
              <a:t>TABLE DES MATIÈRES INHOUDSTAFEL</a:t>
            </a:r>
            <a:endParaRPr lang="en-US" sz="4448" b="1" dirty="0">
              <a:solidFill>
                <a:srgbClr val="59BAA3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360465" y="8445051"/>
            <a:ext cx="1802639" cy="205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566"/>
              </a:lnSpc>
            </a:pPr>
            <a:r>
              <a:rPr lang="en-US" sz="1263" b="1" err="1">
                <a:solidFill>
                  <a:srgbClr val="557245"/>
                </a:solidFill>
                <a:latin typeface="Brandon Text Light" panose="020B0303020203060203" pitchFamily="34" charset="0"/>
                <a:ea typeface="Poppins Medium"/>
                <a:cs typeface="Poppins Medium"/>
                <a:sym typeface="Poppins Medium"/>
              </a:rPr>
              <a:t>Ambachtelijke</a:t>
            </a:r>
            <a:r>
              <a:rPr lang="en-US" sz="1263" b="1">
                <a:solidFill>
                  <a:srgbClr val="557245"/>
                </a:solidFill>
                <a:latin typeface="Brandon Text Light" panose="020B0303020203060203" pitchFamily="34" charset="0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1263" b="1" err="1">
                <a:solidFill>
                  <a:srgbClr val="557245"/>
                </a:solidFill>
                <a:latin typeface="Brandon Text Light" panose="020B0303020203060203" pitchFamily="34" charset="0"/>
                <a:ea typeface="Poppins Medium"/>
                <a:cs typeface="Poppins Medium"/>
                <a:sym typeface="Poppins Medium"/>
              </a:rPr>
              <a:t>molens</a:t>
            </a:r>
            <a:endParaRPr lang="en-US" sz="1263" b="1">
              <a:solidFill>
                <a:srgbClr val="557245"/>
              </a:solidFill>
              <a:latin typeface="Brandon Text Light" panose="020B0303020203060203" pitchFamily="34" charset="0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423022" y="8869989"/>
            <a:ext cx="1355600" cy="205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566"/>
              </a:lnSpc>
            </a:pPr>
            <a:r>
              <a:rPr lang="en-US" sz="1263" b="1" err="1">
                <a:solidFill>
                  <a:srgbClr val="557245"/>
                </a:solidFill>
                <a:latin typeface="Brandon Text Light" panose="020B0303020203060203" pitchFamily="34" charset="0"/>
                <a:ea typeface="Poppins Medium"/>
                <a:cs typeface="Poppins Medium"/>
                <a:sym typeface="Poppins Medium"/>
              </a:rPr>
              <a:t>Halfgrote</a:t>
            </a:r>
            <a:r>
              <a:rPr lang="en-US" sz="1263" b="1">
                <a:solidFill>
                  <a:srgbClr val="557245"/>
                </a:solidFill>
                <a:latin typeface="Brandon Text Light" panose="020B0303020203060203" pitchFamily="34" charset="0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1263" b="1" err="1">
                <a:solidFill>
                  <a:srgbClr val="557245"/>
                </a:solidFill>
                <a:latin typeface="Brandon Text Light" panose="020B0303020203060203" pitchFamily="34" charset="0"/>
                <a:ea typeface="Poppins Medium"/>
                <a:cs typeface="Poppins Medium"/>
                <a:sym typeface="Poppins Medium"/>
              </a:rPr>
              <a:t>molens</a:t>
            </a:r>
            <a:endParaRPr lang="en-US" sz="1263" b="1">
              <a:solidFill>
                <a:srgbClr val="557245"/>
              </a:solidFill>
              <a:latin typeface="Brandon Text Light" panose="020B0303020203060203" pitchFamily="34" charset="0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480050" y="9291491"/>
            <a:ext cx="1355600" cy="205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566"/>
              </a:lnSpc>
            </a:pPr>
            <a:r>
              <a:rPr lang="en-US" sz="1263" b="1" dirty="0" err="1">
                <a:solidFill>
                  <a:srgbClr val="557245"/>
                </a:solidFill>
                <a:latin typeface="Brandon Text Light" panose="020B0303020203060203" pitchFamily="34" charset="0"/>
                <a:ea typeface="Poppins Medium"/>
                <a:cs typeface="Poppins Medium"/>
                <a:sym typeface="Poppins Medium"/>
              </a:rPr>
              <a:t>Industriële</a:t>
            </a:r>
            <a:r>
              <a:rPr lang="en-US" sz="1263" b="1" dirty="0">
                <a:solidFill>
                  <a:srgbClr val="557245"/>
                </a:solidFill>
                <a:latin typeface="Brandon Text Light" panose="020B0303020203060203" pitchFamily="34" charset="0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1263" b="1" dirty="0" err="1">
                <a:solidFill>
                  <a:srgbClr val="557245"/>
                </a:solidFill>
                <a:latin typeface="Brandon Text Light" panose="020B0303020203060203" pitchFamily="34" charset="0"/>
                <a:ea typeface="Poppins Medium"/>
                <a:cs typeface="Poppins Medium"/>
                <a:sym typeface="Poppins Medium"/>
              </a:rPr>
              <a:t>molens</a:t>
            </a:r>
            <a:endParaRPr lang="en-US" sz="1263" b="1" dirty="0">
              <a:solidFill>
                <a:srgbClr val="557245"/>
              </a:solidFill>
              <a:latin typeface="Brandon Text Light" panose="020B0303020203060203" pitchFamily="34" charset="0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85865A81-93B7-FC04-3D72-BC4B1C1FFB28}"/>
              </a:ext>
            </a:extLst>
          </p:cNvPr>
          <p:cNvSpPr txBox="1"/>
          <p:nvPr/>
        </p:nvSpPr>
        <p:spPr>
          <a:xfrm>
            <a:off x="1508982" y="9664519"/>
            <a:ext cx="1589895" cy="205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566"/>
              </a:lnSpc>
            </a:pPr>
            <a:r>
              <a:rPr lang="en-US" sz="1263" b="1" dirty="0" err="1">
                <a:solidFill>
                  <a:srgbClr val="557245"/>
                </a:solidFill>
                <a:latin typeface="Brandon Text Light" panose="020B0303020203060203" pitchFamily="34" charset="0"/>
                <a:ea typeface="Poppins Medium"/>
                <a:cs typeface="Poppins Medium"/>
                <a:sym typeface="Poppins Medium"/>
              </a:rPr>
              <a:t>Grossistes</a:t>
            </a:r>
            <a:endParaRPr lang="en-US" sz="1263" b="1" dirty="0">
              <a:solidFill>
                <a:srgbClr val="557245"/>
              </a:solidFill>
              <a:latin typeface="Brandon Text Light" panose="020B0303020203060203" pitchFamily="34" charset="0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5BDB979C-B797-F24E-B73C-7B1DBC764CEC}"/>
              </a:ext>
            </a:extLst>
          </p:cNvPr>
          <p:cNvSpPr txBox="1"/>
          <p:nvPr/>
        </p:nvSpPr>
        <p:spPr>
          <a:xfrm>
            <a:off x="4423022" y="9666878"/>
            <a:ext cx="1355600" cy="205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566"/>
              </a:lnSpc>
            </a:pPr>
            <a:r>
              <a:rPr lang="en-US" sz="1263" b="1" dirty="0" err="1">
                <a:solidFill>
                  <a:srgbClr val="557245"/>
                </a:solidFill>
                <a:latin typeface="Brandon Text Light" panose="020B0303020203060203" pitchFamily="34" charset="0"/>
                <a:ea typeface="Poppins Medium"/>
                <a:cs typeface="Poppins Medium"/>
                <a:sym typeface="Poppins Medium"/>
              </a:rPr>
              <a:t>Groothandelaars</a:t>
            </a:r>
            <a:endParaRPr lang="en-US" sz="1263" b="1" dirty="0">
              <a:solidFill>
                <a:srgbClr val="557245"/>
              </a:solidFill>
              <a:latin typeface="Brandon Text Light" panose="020B0303020203060203" pitchFamily="34" charset="0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933CC663-BF8B-A167-FC6C-CEC67D60C8BB}"/>
              </a:ext>
            </a:extLst>
          </p:cNvPr>
          <p:cNvSpPr txBox="1"/>
          <p:nvPr/>
        </p:nvSpPr>
        <p:spPr>
          <a:xfrm>
            <a:off x="2984770" y="9690645"/>
            <a:ext cx="1153017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66"/>
              </a:lnSpc>
            </a:pPr>
            <a:r>
              <a:rPr lang="en-US" sz="1250">
                <a:solidFill>
                  <a:srgbClr val="557245"/>
                </a:solidFill>
                <a:latin typeface="Brandon Text Light"/>
                <a:ea typeface="Poppins"/>
                <a:cs typeface="Poppins"/>
                <a:sym typeface="Poppins"/>
              </a:rPr>
              <a:t>29</a:t>
            </a:r>
            <a:endParaRPr lang="en-US" sz="1250" dirty="0">
              <a:solidFill>
                <a:srgbClr val="557245"/>
              </a:solidFill>
              <a:latin typeface="Brandon Text Light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44604-6EDF-0360-4134-8F360CC18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>
            <a:extLst>
              <a:ext uri="{FF2B5EF4-FFF2-40B4-BE49-F238E27FC236}">
                <a16:creationId xmlns:a16="http://schemas.microsoft.com/office/drawing/2014/main" id="{250112DF-5A50-8E67-F1C0-2D08311C6159}"/>
              </a:ext>
            </a:extLst>
          </p:cNvPr>
          <p:cNvSpPr/>
          <p:nvPr/>
        </p:nvSpPr>
        <p:spPr>
          <a:xfrm>
            <a:off x="6628339" y="9829936"/>
            <a:ext cx="931661" cy="931661"/>
          </a:xfrm>
          <a:custGeom>
            <a:avLst/>
            <a:gdLst/>
            <a:ahLst/>
            <a:cxnLst/>
            <a:rect l="l" t="t" r="r" b="b"/>
            <a:pathLst>
              <a:path w="931661" h="931661">
                <a:moveTo>
                  <a:pt x="0" y="0"/>
                </a:moveTo>
                <a:lnTo>
                  <a:pt x="931661" y="0"/>
                </a:lnTo>
                <a:lnTo>
                  <a:pt x="931661" y="931661"/>
                </a:lnTo>
                <a:lnTo>
                  <a:pt x="0" y="9316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75100169-2041-4207-EC08-CE848144B0AF}"/>
              </a:ext>
            </a:extLst>
          </p:cNvPr>
          <p:cNvGrpSpPr/>
          <p:nvPr/>
        </p:nvGrpSpPr>
        <p:grpSpPr>
          <a:xfrm>
            <a:off x="50591" y="1380824"/>
            <a:ext cx="3512299" cy="5413567"/>
            <a:chOff x="0" y="-35437"/>
            <a:chExt cx="4480480" cy="7427670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D08B66E3-FC02-D0E6-F3CF-9393B9564AB4}"/>
                </a:ext>
              </a:extLst>
            </p:cNvPr>
            <p:cNvGrpSpPr/>
            <p:nvPr/>
          </p:nvGrpSpPr>
          <p:grpSpPr>
            <a:xfrm>
              <a:off x="0" y="-35437"/>
              <a:ext cx="4480480" cy="7427670"/>
              <a:chOff x="0" y="-9525"/>
              <a:chExt cx="1204277" cy="1996432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F5CA8B06-035E-E692-561A-DE81FCB83282}"/>
                  </a:ext>
                </a:extLst>
              </p:cNvPr>
              <p:cNvSpPr/>
              <p:nvPr/>
            </p:nvSpPr>
            <p:spPr>
              <a:xfrm>
                <a:off x="15674" y="0"/>
                <a:ext cx="1179030" cy="1986907"/>
              </a:xfrm>
              <a:custGeom>
                <a:avLst/>
                <a:gdLst/>
                <a:ahLst/>
                <a:cxnLst/>
                <a:rect l="l" t="t" r="r" b="b"/>
                <a:pathLst>
                  <a:path w="1204277" h="1787934">
                    <a:moveTo>
                      <a:pt x="85244" y="0"/>
                    </a:moveTo>
                    <a:lnTo>
                      <a:pt x="1119033" y="0"/>
                    </a:lnTo>
                    <a:cubicBezTo>
                      <a:pt x="1166112" y="0"/>
                      <a:pt x="1204277" y="38165"/>
                      <a:pt x="1204277" y="85244"/>
                    </a:cubicBezTo>
                    <a:lnTo>
                      <a:pt x="1204277" y="1702689"/>
                    </a:lnTo>
                    <a:cubicBezTo>
                      <a:pt x="1204277" y="1725298"/>
                      <a:pt x="1195296" y="1746980"/>
                      <a:pt x="1179310" y="1762966"/>
                    </a:cubicBezTo>
                    <a:cubicBezTo>
                      <a:pt x="1163323" y="1778953"/>
                      <a:pt x="1141641" y="1787934"/>
                      <a:pt x="1119033" y="1787934"/>
                    </a:cubicBezTo>
                    <a:lnTo>
                      <a:pt x="85244" y="1787934"/>
                    </a:lnTo>
                    <a:cubicBezTo>
                      <a:pt x="38165" y="1787934"/>
                      <a:pt x="0" y="1749769"/>
                      <a:pt x="0" y="1702689"/>
                    </a:cubicBezTo>
                    <a:lnTo>
                      <a:pt x="0" y="85244"/>
                    </a:lnTo>
                    <a:cubicBezTo>
                      <a:pt x="0" y="38165"/>
                      <a:pt x="38165" y="0"/>
                      <a:pt x="85244" y="0"/>
                    </a:cubicBezTo>
                    <a:close/>
                  </a:path>
                </a:pathLst>
              </a:custGeom>
              <a:noFill/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1478640A-6698-2744-2987-54A17D6175EA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204277" cy="17974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66"/>
                  </a:lnSpc>
                </a:pPr>
                <a:endParaRPr/>
              </a:p>
            </p:txBody>
          </p:sp>
        </p:grp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722F8522-3222-215A-F737-ADBDE5B46D80}"/>
                </a:ext>
              </a:extLst>
            </p:cNvPr>
            <p:cNvSpPr txBox="1"/>
            <p:nvPr/>
          </p:nvSpPr>
          <p:spPr>
            <a:xfrm>
              <a:off x="552320" y="183848"/>
              <a:ext cx="3870351" cy="6967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Lieu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: Halle</a:t>
              </a: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Type de moulin : S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ur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cylindre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Type de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farine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: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Froment, épeautre, seigle</a:t>
              </a: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Origine du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blé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: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Principalement belge – dont +/- 80 % issu du </a:t>
              </a:r>
              <a:r>
                <a:rPr lang="fr-BE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Pajottenland</a:t>
              </a:r>
              <a:endParaRPr lang="fr-BE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endParaRPr>
            </a:p>
            <a:p>
              <a:pPr>
                <a:lnSpc>
                  <a:spcPts val="1765"/>
                </a:lnSpc>
              </a:pPr>
              <a:endPara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Taux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de cendre :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T55, T65, T100, T110</a:t>
              </a:r>
              <a:endParaRPr lang="fr-BE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endParaRPr lang="fr-BE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Jours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de livraison : </a:t>
              </a:r>
              <a:r>
                <a:rPr lang="it-IT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Livraison via Phanasem le lundi, mercredi, vendredi</a:t>
              </a:r>
              <a:endParaRPr lang="fr-BE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endParaRPr lang="fr-BE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Franco :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Phanasem (min 250kg) </a:t>
              </a:r>
              <a:endParaRPr lang="pt-BR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endParaRPr lang="pt-BR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Gamme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bio ?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Oui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Farine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stabilisée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?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Non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sauf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à la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demande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du client</a:t>
              </a:r>
            </a:p>
            <a:p>
              <a:pPr algn="l">
                <a:lnSpc>
                  <a:spcPts val="1765"/>
                </a:lnSpc>
                <a:spcBef>
                  <a:spcPct val="0"/>
                </a:spcBef>
              </a:pP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29BF96F7-6176-C79A-647F-D22ABAC8B9AC}"/>
              </a:ext>
            </a:extLst>
          </p:cNvPr>
          <p:cNvGrpSpPr/>
          <p:nvPr/>
        </p:nvGrpSpPr>
        <p:grpSpPr>
          <a:xfrm>
            <a:off x="3872448" y="4488446"/>
            <a:ext cx="3360360" cy="5453696"/>
            <a:chOff x="0" y="-35437"/>
            <a:chExt cx="4480480" cy="7271595"/>
          </a:xfrm>
        </p:grpSpPr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28A8E0EE-7F8F-E6E3-E5DC-0210A3AB43A2}"/>
                </a:ext>
              </a:extLst>
            </p:cNvPr>
            <p:cNvGrpSpPr/>
            <p:nvPr/>
          </p:nvGrpSpPr>
          <p:grpSpPr>
            <a:xfrm>
              <a:off x="0" y="-35437"/>
              <a:ext cx="4480480" cy="7271595"/>
              <a:chOff x="0" y="-9525"/>
              <a:chExt cx="1204277" cy="1954482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98C95AAE-CB06-A6CB-06C5-181574E5535F}"/>
                  </a:ext>
                </a:extLst>
              </p:cNvPr>
              <p:cNvSpPr/>
              <p:nvPr/>
            </p:nvSpPr>
            <p:spPr>
              <a:xfrm>
                <a:off x="0" y="0"/>
                <a:ext cx="1204277" cy="1889454"/>
              </a:xfrm>
              <a:custGeom>
                <a:avLst/>
                <a:gdLst/>
                <a:ahLst/>
                <a:cxnLst/>
                <a:rect l="l" t="t" r="r" b="b"/>
                <a:pathLst>
                  <a:path w="1204277" h="1944957">
                    <a:moveTo>
                      <a:pt x="85244" y="0"/>
                    </a:moveTo>
                    <a:lnTo>
                      <a:pt x="1119033" y="0"/>
                    </a:lnTo>
                    <a:cubicBezTo>
                      <a:pt x="1166112" y="0"/>
                      <a:pt x="1204277" y="38165"/>
                      <a:pt x="1204277" y="85244"/>
                    </a:cubicBezTo>
                    <a:lnTo>
                      <a:pt x="1204277" y="1859712"/>
                    </a:lnTo>
                    <a:cubicBezTo>
                      <a:pt x="1204277" y="1906792"/>
                      <a:pt x="1166112" y="1944957"/>
                      <a:pt x="1119033" y="1944957"/>
                    </a:cubicBezTo>
                    <a:lnTo>
                      <a:pt x="85244" y="1944957"/>
                    </a:lnTo>
                    <a:cubicBezTo>
                      <a:pt x="38165" y="1944957"/>
                      <a:pt x="0" y="1906792"/>
                      <a:pt x="0" y="1859712"/>
                    </a:cubicBezTo>
                    <a:lnTo>
                      <a:pt x="0" y="85244"/>
                    </a:lnTo>
                    <a:cubicBezTo>
                      <a:pt x="0" y="38165"/>
                      <a:pt x="38165" y="0"/>
                      <a:pt x="85244" y="0"/>
                    </a:cubicBezTo>
                    <a:close/>
                  </a:path>
                </a:pathLst>
              </a:custGeom>
              <a:noFill/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6" name="TextBox 16">
                <a:extLst>
                  <a:ext uri="{FF2B5EF4-FFF2-40B4-BE49-F238E27FC236}">
                    <a16:creationId xmlns:a16="http://schemas.microsoft.com/office/drawing/2014/main" id="{AC57D2B9-3F42-9F22-B279-5218E2613F16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204277" cy="19544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66"/>
                  </a:lnSpc>
                </a:pPr>
                <a:endParaRPr/>
              </a:p>
            </p:txBody>
          </p:sp>
        </p:grp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20877F2A-A665-05CA-789F-78D6AE4AFEC0}"/>
                </a:ext>
              </a:extLst>
            </p:cNvPr>
            <p:cNvSpPr txBox="1"/>
            <p:nvPr/>
          </p:nvSpPr>
          <p:spPr>
            <a:xfrm>
              <a:off x="288137" y="89124"/>
              <a:ext cx="3908689" cy="70788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765"/>
                </a:lnSpc>
              </a:pPr>
              <a:r>
                <a:rPr lang="en-US" sz="1400" b="1" dirty="0" err="1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Plaats</a:t>
              </a:r>
              <a:r>
                <a:rPr lang="en-US" sz="1400" dirty="0">
                  <a:solidFill>
                    <a:srgbClr val="000000"/>
                  </a:solidFill>
                  <a:latin typeface="Brandon Text Light"/>
                  <a:ea typeface="Poppins"/>
                  <a:cs typeface="Poppins"/>
                  <a:sym typeface="Poppins"/>
                </a:rPr>
                <a:t>: Halle</a:t>
              </a:r>
              <a:endParaRPr lang="en-US" sz="1400" dirty="0">
                <a:solidFill>
                  <a:srgbClr val="000000"/>
                </a:solidFill>
                <a:latin typeface="Brandon Text Light"/>
                <a:ea typeface="Poppins"/>
                <a:cs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Molentype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O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p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cilinder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Meelsoort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Tarwe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, spelt,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rogge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Oorsprong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Voornamelijk Belgisch – waarvan +/- 80 % afkomstig uit het </a:t>
              </a:r>
              <a:r>
                <a:rPr lang="nl-NL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Pajottenland</a:t>
              </a:r>
              <a:endParaRPr lang="nl-NL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endParaRPr>
            </a:p>
            <a:p>
              <a:pPr>
                <a:lnSpc>
                  <a:spcPts val="1765"/>
                </a:lnSpc>
              </a:pPr>
              <a:endPara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Asgehalte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T55, T65, T100, T110</a:t>
              </a: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Bezorgdagen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Levering via Phanasem op maandag, woensdag en vrijdag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endParaRP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Franco: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Phanasem (min 250kg) </a:t>
              </a:r>
              <a:endParaRPr lang="nl-NL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Biologisch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assortiment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?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Ja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Gestabiliseerd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?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Nee, tenzij op verzoek van de klant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  <a:spcBef>
                  <a:spcPct val="0"/>
                </a:spcBef>
              </a:pP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2AA692B4-F847-30EF-B52E-9D3084254441}"/>
              </a:ext>
            </a:extLst>
          </p:cNvPr>
          <p:cNvSpPr txBox="1"/>
          <p:nvPr/>
        </p:nvSpPr>
        <p:spPr>
          <a:xfrm>
            <a:off x="0" y="477266"/>
            <a:ext cx="7560000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3"/>
              </a:lnSpc>
            </a:pPr>
            <a:r>
              <a:rPr lang="en-US" sz="4400" b="1">
                <a:solidFill>
                  <a:srgbClr val="59BAA3"/>
                </a:solidFill>
                <a:latin typeface="Brandon Text Light"/>
                <a:ea typeface="Poppins"/>
                <a:cs typeface="Poppins"/>
                <a:sym typeface="Poppins"/>
              </a:rPr>
              <a:t>MOLENS DE DOBBELEER</a:t>
            </a:r>
            <a:endParaRPr lang="en-US" sz="4400" b="1">
              <a:solidFill>
                <a:srgbClr val="59BAA3"/>
              </a:solidFill>
              <a:latin typeface="Brandon Text Light"/>
              <a:ea typeface="Poppins"/>
              <a:cs typeface="Poppins"/>
            </a:endParaRPr>
          </a:p>
        </p:txBody>
      </p:sp>
      <p:pic>
        <p:nvPicPr>
          <p:cNvPr id="21" name="Image 20" descr="Une image contenant nourriture, pain, produits de boulangerie, Gluten">
            <a:extLst>
              <a:ext uri="{FF2B5EF4-FFF2-40B4-BE49-F238E27FC236}">
                <a16:creationId xmlns:a16="http://schemas.microsoft.com/office/drawing/2014/main" id="{41C75399-07DC-2939-711B-1C75DF4967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" r="247" b="12227"/>
          <a:stretch>
            <a:fillRect/>
          </a:stretch>
        </p:blipFill>
        <p:spPr>
          <a:xfrm>
            <a:off x="3899878" y="1463040"/>
            <a:ext cx="3292335" cy="2693149"/>
          </a:xfrm>
          <a:prstGeom prst="rect">
            <a:avLst/>
          </a:prstGeom>
        </p:spPr>
      </p:pic>
      <p:sp>
        <p:nvSpPr>
          <p:cNvPr id="20" name="Freeform 7">
            <a:extLst>
              <a:ext uri="{FF2B5EF4-FFF2-40B4-BE49-F238E27FC236}">
                <a16:creationId xmlns:a16="http://schemas.microsoft.com/office/drawing/2014/main" id="{CF130D12-70B3-B69C-6F77-081C39241E9C}"/>
              </a:ext>
            </a:extLst>
          </p:cNvPr>
          <p:cNvSpPr/>
          <p:nvPr/>
        </p:nvSpPr>
        <p:spPr>
          <a:xfrm>
            <a:off x="317540" y="1392415"/>
            <a:ext cx="3304637" cy="5169621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3085AE12-B3E1-7326-6A72-217B4466A1FC}"/>
              </a:ext>
            </a:extLst>
          </p:cNvPr>
          <p:cNvSpPr/>
          <p:nvPr/>
        </p:nvSpPr>
        <p:spPr>
          <a:xfrm>
            <a:off x="3871884" y="4404657"/>
            <a:ext cx="3304638" cy="5425280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D0D8A039-8D51-635A-1B81-2D21498D248C}"/>
              </a:ext>
            </a:extLst>
          </p:cNvPr>
          <p:cNvSpPr/>
          <p:nvPr/>
        </p:nvSpPr>
        <p:spPr>
          <a:xfrm>
            <a:off x="320859" y="6891300"/>
            <a:ext cx="3353037" cy="1426747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rgbClr val="59BAA3"/>
            </a:solidFill>
          </a:ln>
        </p:spPr>
        <p:txBody>
          <a:bodyPr/>
          <a:lstStyle/>
          <a:p>
            <a:endParaRPr lang="fr-BE"/>
          </a:p>
        </p:txBody>
      </p:sp>
      <p:pic>
        <p:nvPicPr>
          <p:cNvPr id="38" name="Graphic 37" descr="Receiver with solid fill">
            <a:extLst>
              <a:ext uri="{FF2B5EF4-FFF2-40B4-BE49-F238E27FC236}">
                <a16:creationId xmlns:a16="http://schemas.microsoft.com/office/drawing/2014/main" id="{CE627C53-6D4D-0D0C-7E6F-0474A31E2B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4249" y="7414659"/>
            <a:ext cx="275845" cy="275845"/>
          </a:xfrm>
          <a:prstGeom prst="rect">
            <a:avLst/>
          </a:prstGeom>
        </p:spPr>
      </p:pic>
      <p:pic>
        <p:nvPicPr>
          <p:cNvPr id="40" name="Graphic 39" descr="Envelope with solid fill">
            <a:extLst>
              <a:ext uri="{FF2B5EF4-FFF2-40B4-BE49-F238E27FC236}">
                <a16:creationId xmlns:a16="http://schemas.microsoft.com/office/drawing/2014/main" id="{0B52BC2C-A2A2-3970-4CBB-1717F0FDBD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7958" y="7017366"/>
            <a:ext cx="292137" cy="292137"/>
          </a:xfrm>
          <a:prstGeom prst="rect">
            <a:avLst/>
          </a:prstGeom>
        </p:spPr>
      </p:pic>
      <p:pic>
        <p:nvPicPr>
          <p:cNvPr id="42" name="Graphic 41" descr="World with solid fill">
            <a:extLst>
              <a:ext uri="{FF2B5EF4-FFF2-40B4-BE49-F238E27FC236}">
                <a16:creationId xmlns:a16="http://schemas.microsoft.com/office/drawing/2014/main" id="{A5A269C0-224F-5DDC-C804-9224AA703B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7957" y="7855568"/>
            <a:ext cx="292138" cy="29213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024121A1-6EC1-685A-1F95-F67E226CAAB6}"/>
              </a:ext>
            </a:extLst>
          </p:cNvPr>
          <p:cNvSpPr txBox="1"/>
          <p:nvPr/>
        </p:nvSpPr>
        <p:spPr>
          <a:xfrm>
            <a:off x="966569" y="7416351"/>
            <a:ext cx="3793524" cy="57637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>
                <a:solidFill>
                  <a:srgbClr val="59BAA3"/>
                </a:solidFill>
                <a:latin typeface="Brandon Text Light"/>
                <a:ea typeface="+mn-lt"/>
                <a:cs typeface="+mn-lt"/>
                <a:sym typeface="Poppins"/>
              </a:rPr>
              <a:t>02</a:t>
            </a:r>
            <a:r>
              <a:rPr lang="en-US" sz="1400">
                <a:solidFill>
                  <a:srgbClr val="59BAA3"/>
                </a:solidFill>
                <a:latin typeface="Brandon Text Light"/>
                <a:ea typeface="+mn-lt"/>
                <a:cs typeface="+mn-lt"/>
              </a:rPr>
              <a:t> 356 50 12  </a:t>
            </a:r>
            <a:endParaRPr lang="en-US" sz="1400">
              <a:solidFill>
                <a:srgbClr val="000000"/>
              </a:solidFill>
              <a:latin typeface="Brandon Text Light"/>
              <a:ea typeface="+mn-lt"/>
              <a:cs typeface="+mn-lt"/>
            </a:endParaRPr>
          </a:p>
          <a:p>
            <a:pPr>
              <a:lnSpc>
                <a:spcPts val="2256"/>
              </a:lnSpc>
              <a:spcBef>
                <a:spcPct val="0"/>
              </a:spcBef>
            </a:pPr>
            <a:endParaRPr lang="en-US" sz="1400">
              <a:solidFill>
                <a:srgbClr val="59BAA3"/>
              </a:solidFill>
              <a:ea typeface="Calibri"/>
              <a:cs typeface="Calibri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C175B64-D37B-83CF-2ED6-17656A1676F5}"/>
              </a:ext>
            </a:extLst>
          </p:cNvPr>
          <p:cNvSpPr txBox="1"/>
          <p:nvPr/>
        </p:nvSpPr>
        <p:spPr>
          <a:xfrm>
            <a:off x="992612" y="7852581"/>
            <a:ext cx="3793524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>
                <a:solidFill>
                  <a:srgbClr val="59BAA3"/>
                </a:solidFill>
                <a:latin typeface="Brandon Text Light"/>
                <a:ea typeface="+mn-lt"/>
                <a:cs typeface="+mn-lt"/>
                <a:sym typeface="Poppin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Moulin De Dobbeleer</a:t>
            </a:r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F51E839-9EA6-4F8E-EABF-842B659CE3AF}"/>
              </a:ext>
            </a:extLst>
          </p:cNvPr>
          <p:cNvSpPr txBox="1"/>
          <p:nvPr/>
        </p:nvSpPr>
        <p:spPr>
          <a:xfrm>
            <a:off x="950093" y="7011535"/>
            <a:ext cx="2465547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>
                <a:solidFill>
                  <a:srgbClr val="59BAA3"/>
                </a:solidFill>
                <a:latin typeface="Brandon Text Light"/>
                <a:ea typeface="+mn-lt"/>
                <a:cs typeface="+mn-lt"/>
                <a:sym typeface="Poppins 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orders</a:t>
            </a:r>
            <a:r>
              <a:rPr lang="en-US" sz="1400">
                <a:solidFill>
                  <a:srgbClr val="59BAA3"/>
                </a:solidFill>
                <a:latin typeface="Brandon Text Light"/>
                <a:ea typeface="+mn-lt"/>
                <a:cs typeface="+mn-l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@dedobbeleermills.be </a:t>
            </a:r>
            <a:endParaRPr lang="en-US">
              <a:ea typeface="Calibri"/>
              <a:cs typeface="Calibri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1400" b="1">
              <a:solidFill>
                <a:srgbClr val="59BAA3"/>
              </a:solidFill>
              <a:latin typeface="Brandon Text Light" panose="020B0303020203060203" pitchFamily="34" charset="0"/>
              <a:ea typeface="Poppins"/>
              <a:cs typeface="Poppins Bold"/>
            </a:endParaRPr>
          </a:p>
        </p:txBody>
      </p:sp>
    </p:spTree>
    <p:extLst>
      <p:ext uri="{BB962C8B-B14F-4D97-AF65-F5344CB8AC3E}">
        <p14:creationId xmlns:p14="http://schemas.microsoft.com/office/powerpoint/2010/main" val="2996230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1C2C2-B5B0-4624-2555-60CBDADBC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3C718FB-3BBC-0F60-F02E-48B20BE01FDD}"/>
              </a:ext>
            </a:extLst>
          </p:cNvPr>
          <p:cNvSpPr/>
          <p:nvPr/>
        </p:nvSpPr>
        <p:spPr>
          <a:xfrm>
            <a:off x="6628339" y="9829936"/>
            <a:ext cx="931661" cy="931661"/>
          </a:xfrm>
          <a:custGeom>
            <a:avLst/>
            <a:gdLst/>
            <a:ahLst/>
            <a:cxnLst/>
            <a:rect l="l" t="t" r="r" b="b"/>
            <a:pathLst>
              <a:path w="931661" h="931661">
                <a:moveTo>
                  <a:pt x="0" y="0"/>
                </a:moveTo>
                <a:lnTo>
                  <a:pt x="931661" y="0"/>
                </a:lnTo>
                <a:lnTo>
                  <a:pt x="931661" y="931661"/>
                </a:lnTo>
                <a:lnTo>
                  <a:pt x="0" y="9316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794DD106-1961-2D49-247B-72D8D63C2952}"/>
              </a:ext>
            </a:extLst>
          </p:cNvPr>
          <p:cNvGrpSpPr/>
          <p:nvPr/>
        </p:nvGrpSpPr>
        <p:grpSpPr>
          <a:xfrm>
            <a:off x="174847" y="1380824"/>
            <a:ext cx="3512299" cy="5413567"/>
            <a:chOff x="0" y="-35437"/>
            <a:chExt cx="4480480" cy="7427670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BFC29D5C-8BBD-C3D7-A314-D936C849EE96}"/>
                </a:ext>
              </a:extLst>
            </p:cNvPr>
            <p:cNvGrpSpPr/>
            <p:nvPr/>
          </p:nvGrpSpPr>
          <p:grpSpPr>
            <a:xfrm>
              <a:off x="0" y="-35437"/>
              <a:ext cx="4480480" cy="7427670"/>
              <a:chOff x="0" y="-9525"/>
              <a:chExt cx="1204277" cy="1996432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A3CEB1EC-CAE0-D02C-2FD1-B090A437BC7F}"/>
                  </a:ext>
                </a:extLst>
              </p:cNvPr>
              <p:cNvSpPr/>
              <p:nvPr/>
            </p:nvSpPr>
            <p:spPr>
              <a:xfrm>
                <a:off x="15674" y="0"/>
                <a:ext cx="1179030" cy="1986907"/>
              </a:xfrm>
              <a:custGeom>
                <a:avLst/>
                <a:gdLst/>
                <a:ahLst/>
                <a:cxnLst/>
                <a:rect l="l" t="t" r="r" b="b"/>
                <a:pathLst>
                  <a:path w="1204277" h="1787934">
                    <a:moveTo>
                      <a:pt x="85244" y="0"/>
                    </a:moveTo>
                    <a:lnTo>
                      <a:pt x="1119033" y="0"/>
                    </a:lnTo>
                    <a:cubicBezTo>
                      <a:pt x="1166112" y="0"/>
                      <a:pt x="1204277" y="38165"/>
                      <a:pt x="1204277" y="85244"/>
                    </a:cubicBezTo>
                    <a:lnTo>
                      <a:pt x="1204277" y="1702689"/>
                    </a:lnTo>
                    <a:cubicBezTo>
                      <a:pt x="1204277" y="1725298"/>
                      <a:pt x="1195296" y="1746980"/>
                      <a:pt x="1179310" y="1762966"/>
                    </a:cubicBezTo>
                    <a:cubicBezTo>
                      <a:pt x="1163323" y="1778953"/>
                      <a:pt x="1141641" y="1787934"/>
                      <a:pt x="1119033" y="1787934"/>
                    </a:cubicBezTo>
                    <a:lnTo>
                      <a:pt x="85244" y="1787934"/>
                    </a:lnTo>
                    <a:cubicBezTo>
                      <a:pt x="38165" y="1787934"/>
                      <a:pt x="0" y="1749769"/>
                      <a:pt x="0" y="1702689"/>
                    </a:cubicBezTo>
                    <a:lnTo>
                      <a:pt x="0" y="85244"/>
                    </a:lnTo>
                    <a:cubicBezTo>
                      <a:pt x="0" y="38165"/>
                      <a:pt x="38165" y="0"/>
                      <a:pt x="85244" y="0"/>
                    </a:cubicBezTo>
                    <a:close/>
                  </a:path>
                </a:pathLst>
              </a:custGeom>
              <a:noFill/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78889DBA-B5B5-67D7-01DF-D7255CB9F14E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204277" cy="17974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66"/>
                  </a:lnSpc>
                </a:pPr>
                <a:endParaRPr/>
              </a:p>
            </p:txBody>
          </p:sp>
        </p:grp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CB8C944C-0FFB-8958-FAE4-5BF7614D894D}"/>
                </a:ext>
              </a:extLst>
            </p:cNvPr>
            <p:cNvSpPr txBox="1"/>
            <p:nvPr/>
          </p:nvSpPr>
          <p:spPr>
            <a:xfrm>
              <a:off x="450325" y="420396"/>
              <a:ext cx="3870351" cy="6967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765"/>
                </a:lnSpc>
              </a:pPr>
              <a:r>
                <a:rPr lang="en-US" sz="1400" b="1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Lieu </a:t>
              </a:r>
              <a:r>
                <a:rPr lang="en-US" sz="1400">
                  <a:solidFill>
                    <a:srgbClr val="000000"/>
                  </a:solidFill>
                  <a:latin typeface="Brandon Text Light"/>
                  <a:ea typeface="Poppins"/>
                  <a:cs typeface="Poppins"/>
                  <a:sym typeface="Poppins"/>
                </a:rPr>
                <a:t>: </a:t>
              </a:r>
              <a:r>
                <a:rPr lang="en-US" sz="1400" err="1">
                  <a:solidFill>
                    <a:srgbClr val="000000"/>
                  </a:solidFill>
                  <a:latin typeface="Brandon Text Light"/>
                  <a:ea typeface="Poppins"/>
                  <a:cs typeface="Poppins"/>
                  <a:sym typeface="Poppins"/>
                </a:rPr>
                <a:t>Oudenaarde</a:t>
              </a:r>
              <a:endParaRPr lang="en-US" sz="1400">
                <a:solidFill>
                  <a:srgbClr val="000000"/>
                </a:solidFill>
                <a:latin typeface="Brandon Text Light"/>
                <a:ea typeface="Poppins"/>
                <a:cs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Type de moulin : S</a:t>
              </a:r>
              <a:r>
                <a:rPr lang="en-US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ur </a:t>
              </a:r>
              <a:r>
                <a:rPr lang="en-US" sz="1423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cylindre</a:t>
              </a:r>
              <a:endPara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Type de </a:t>
              </a:r>
              <a:r>
                <a:rPr lang="en-US" sz="1423" b="1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farine</a:t>
              </a: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:</a:t>
              </a:r>
              <a:r>
                <a:rPr lang="en-US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  <a:r>
                <a:rPr lang="fr-BE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Froment, épeautre, seigle</a:t>
              </a:r>
            </a:p>
            <a:p>
              <a:pPr>
                <a:lnSpc>
                  <a:spcPts val="1765"/>
                </a:lnSpc>
              </a:pPr>
              <a:endPara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Origine du </a:t>
              </a:r>
              <a:r>
                <a:rPr lang="en-US" sz="1423" b="1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blé</a:t>
              </a: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: </a:t>
              </a:r>
              <a:r>
                <a:rPr lang="fr-BE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Approvisionnement local prioritaire (sans pourcentage communiqué)</a:t>
              </a:r>
            </a:p>
            <a:p>
              <a:pPr>
                <a:lnSpc>
                  <a:spcPts val="1765"/>
                </a:lnSpc>
              </a:pPr>
              <a:endParaRPr lang="en-US" sz="1423" b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Taux</a:t>
              </a: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de cendre :</a:t>
              </a:r>
              <a:r>
                <a:rPr lang="en-US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  <a:r>
                <a:rPr lang="fr-BE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T100, T65, T85</a:t>
              </a:r>
              <a:endPara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Jours de livraison : </a:t>
              </a:r>
              <a:r>
                <a:rPr lang="fr-BE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S’adapte à la demande</a:t>
              </a:r>
            </a:p>
            <a:p>
              <a:pPr>
                <a:lnSpc>
                  <a:spcPts val="1765"/>
                </a:lnSpc>
              </a:pPr>
              <a:endParaRPr lang="fr-BE" sz="1423" b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Franco : </a:t>
              </a:r>
              <a:r>
                <a:rPr lang="fr-BE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800 kg</a:t>
              </a:r>
              <a:endParaRPr lang="pt-BR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endParaRPr lang="pt-BR" sz="1423" b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Gamme bio ? </a:t>
              </a:r>
              <a:r>
                <a:rPr lang="en-US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Oui</a:t>
              </a:r>
            </a:p>
            <a:p>
              <a:pPr algn="l">
                <a:lnSpc>
                  <a:spcPts val="1765"/>
                </a:lnSpc>
              </a:pPr>
              <a:endPara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Farine </a:t>
              </a:r>
              <a:r>
                <a:rPr lang="en-US" sz="1423" b="1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stabilisée</a:t>
              </a: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? </a:t>
              </a:r>
              <a:r>
                <a:rPr lang="en-US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Non</a:t>
              </a:r>
            </a:p>
            <a:p>
              <a:pPr algn="l">
                <a:lnSpc>
                  <a:spcPts val="1765"/>
                </a:lnSpc>
                <a:spcBef>
                  <a:spcPct val="0"/>
                </a:spcBef>
              </a:pPr>
              <a:r>
                <a:rPr lang="en-US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D58ECD4C-8A6C-D2FF-45F9-367DFB1F9381}"/>
              </a:ext>
            </a:extLst>
          </p:cNvPr>
          <p:cNvGrpSpPr/>
          <p:nvPr/>
        </p:nvGrpSpPr>
        <p:grpSpPr>
          <a:xfrm>
            <a:off x="3831029" y="4543676"/>
            <a:ext cx="3360360" cy="5387739"/>
            <a:chOff x="0" y="-35437"/>
            <a:chExt cx="4480480" cy="7818977"/>
          </a:xfrm>
        </p:grpSpPr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35F5D1C5-8FD1-1B01-D5C6-468C7360A24A}"/>
                </a:ext>
              </a:extLst>
            </p:cNvPr>
            <p:cNvGrpSpPr/>
            <p:nvPr/>
          </p:nvGrpSpPr>
          <p:grpSpPr>
            <a:xfrm>
              <a:off x="0" y="-35437"/>
              <a:ext cx="4480480" cy="7818977"/>
              <a:chOff x="0" y="-9525"/>
              <a:chExt cx="1204277" cy="2101609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5EAC706C-C50B-5976-9133-D26663AFBBF2}"/>
                  </a:ext>
                </a:extLst>
              </p:cNvPr>
              <p:cNvSpPr/>
              <p:nvPr/>
            </p:nvSpPr>
            <p:spPr>
              <a:xfrm>
                <a:off x="0" y="0"/>
                <a:ext cx="1204277" cy="2092084"/>
              </a:xfrm>
              <a:custGeom>
                <a:avLst/>
                <a:gdLst/>
                <a:ahLst/>
                <a:cxnLst/>
                <a:rect l="l" t="t" r="r" b="b"/>
                <a:pathLst>
                  <a:path w="1204277" h="1944957">
                    <a:moveTo>
                      <a:pt x="85244" y="0"/>
                    </a:moveTo>
                    <a:lnTo>
                      <a:pt x="1119033" y="0"/>
                    </a:lnTo>
                    <a:cubicBezTo>
                      <a:pt x="1166112" y="0"/>
                      <a:pt x="1204277" y="38165"/>
                      <a:pt x="1204277" y="85244"/>
                    </a:cubicBezTo>
                    <a:lnTo>
                      <a:pt x="1204277" y="1859712"/>
                    </a:lnTo>
                    <a:cubicBezTo>
                      <a:pt x="1204277" y="1906792"/>
                      <a:pt x="1166112" y="1944957"/>
                      <a:pt x="1119033" y="1944957"/>
                    </a:cubicBezTo>
                    <a:lnTo>
                      <a:pt x="85244" y="1944957"/>
                    </a:lnTo>
                    <a:cubicBezTo>
                      <a:pt x="38165" y="1944957"/>
                      <a:pt x="0" y="1906792"/>
                      <a:pt x="0" y="1859712"/>
                    </a:cubicBezTo>
                    <a:lnTo>
                      <a:pt x="0" y="85244"/>
                    </a:lnTo>
                    <a:cubicBezTo>
                      <a:pt x="0" y="38165"/>
                      <a:pt x="38165" y="0"/>
                      <a:pt x="85244" y="0"/>
                    </a:cubicBezTo>
                    <a:close/>
                  </a:path>
                </a:pathLst>
              </a:custGeom>
              <a:noFill/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6" name="TextBox 16">
                <a:extLst>
                  <a:ext uri="{FF2B5EF4-FFF2-40B4-BE49-F238E27FC236}">
                    <a16:creationId xmlns:a16="http://schemas.microsoft.com/office/drawing/2014/main" id="{594A1300-8B7B-64F2-43D8-3E317518F14E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204277" cy="1954482"/>
              </a:xfrm>
              <a:prstGeom prst="rect">
                <a:avLst/>
              </a:prstGeom>
              <a:no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66"/>
                  </a:lnSpc>
                </a:pPr>
                <a:endParaRPr/>
              </a:p>
            </p:txBody>
          </p:sp>
        </p:grp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2D6B826C-AF4C-96E2-2EA0-73A5BBE14BED}"/>
                </a:ext>
              </a:extLst>
            </p:cNvPr>
            <p:cNvSpPr txBox="1"/>
            <p:nvPr/>
          </p:nvSpPr>
          <p:spPr>
            <a:xfrm>
              <a:off x="177688" y="471625"/>
              <a:ext cx="4298811" cy="669992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Plaats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: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Oudenaarde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Molentype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Op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cilinder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Meelsoort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Tarwe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, spelt,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rogge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Oorsprong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Prioriteit voor lokale bevoorrading (zonder vermelding van percentage)</a:t>
              </a:r>
            </a:p>
            <a:p>
              <a:pPr algn="l">
                <a:lnSpc>
                  <a:spcPts val="1765"/>
                </a:lnSpc>
              </a:pPr>
              <a:endPara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Asgehalte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T100, T65, T85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Bezorgdagen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Past zich aan de vraag aan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endParaRP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Franco: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800 kg</a:t>
              </a: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Biologisch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assortiment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?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Oui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Gestabiliseerd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?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Nee</a:t>
              </a:r>
            </a:p>
            <a:p>
              <a:pPr algn="l">
                <a:lnSpc>
                  <a:spcPts val="1765"/>
                </a:lnSpc>
                <a:spcBef>
                  <a:spcPct val="0"/>
                </a:spcBef>
              </a:pP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AC6DE90A-ED22-6A2E-BA16-06FF9633E58B}"/>
              </a:ext>
            </a:extLst>
          </p:cNvPr>
          <p:cNvSpPr txBox="1"/>
          <p:nvPr/>
        </p:nvSpPr>
        <p:spPr>
          <a:xfrm>
            <a:off x="0" y="285492"/>
            <a:ext cx="7560000" cy="1066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3"/>
              </a:lnSpc>
            </a:pPr>
            <a:r>
              <a:rPr lang="en-US" sz="4400" b="1">
                <a:solidFill>
                  <a:srgbClr val="59BAA3"/>
                </a:solidFill>
                <a:latin typeface="Brandon Text Light"/>
                <a:ea typeface="Poppins"/>
                <a:cs typeface="Poppins"/>
                <a:sym typeface="Poppins"/>
              </a:rPr>
              <a:t>MOLENS </a:t>
            </a:r>
            <a:endParaRPr lang="en-US">
              <a:solidFill>
                <a:srgbClr val="000000"/>
              </a:solidFill>
              <a:latin typeface="Calibri"/>
              <a:ea typeface="Calibri"/>
              <a:cs typeface="Calibri"/>
              <a:sym typeface="Poppins"/>
            </a:endParaRPr>
          </a:p>
          <a:p>
            <a:pPr algn="ctr">
              <a:lnSpc>
                <a:spcPts val="4003"/>
              </a:lnSpc>
            </a:pPr>
            <a:r>
              <a:rPr lang="en-US" sz="4400" b="1">
                <a:solidFill>
                  <a:srgbClr val="59BAA3"/>
                </a:solidFill>
                <a:latin typeface="Brandon Text Light"/>
                <a:ea typeface="Poppins"/>
                <a:cs typeface="Poppins"/>
                <a:sym typeface="Poppins"/>
              </a:rPr>
              <a:t>VAN OUDENAARDE</a:t>
            </a:r>
            <a:endParaRPr lang="en-US">
              <a:ea typeface="Calibri"/>
              <a:cs typeface="Calibri"/>
            </a:endParaRPr>
          </a:p>
        </p:txBody>
      </p:sp>
      <p:pic>
        <p:nvPicPr>
          <p:cNvPr id="21" name="Image 20" descr="Une image contenant machine, intérieur, ingénierie, Outil-machine">
            <a:extLst>
              <a:ext uri="{FF2B5EF4-FFF2-40B4-BE49-F238E27FC236}">
                <a16:creationId xmlns:a16="http://schemas.microsoft.com/office/drawing/2014/main" id="{FF4EDBEC-DE7C-D270-862C-7609BB459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6" b="14689"/>
          <a:stretch>
            <a:fillRect/>
          </a:stretch>
        </p:blipFill>
        <p:spPr>
          <a:xfrm>
            <a:off x="3886985" y="1530904"/>
            <a:ext cx="3294443" cy="2698476"/>
          </a:xfrm>
          <a:prstGeom prst="rect">
            <a:avLst/>
          </a:prstGeom>
        </p:spPr>
      </p:pic>
      <p:sp>
        <p:nvSpPr>
          <p:cNvPr id="22" name="Freeform 7">
            <a:extLst>
              <a:ext uri="{FF2B5EF4-FFF2-40B4-BE49-F238E27FC236}">
                <a16:creationId xmlns:a16="http://schemas.microsoft.com/office/drawing/2014/main" id="{1FAC0B95-B6E1-70A4-86DA-0FE0A4EF4F1F}"/>
              </a:ext>
            </a:extLst>
          </p:cNvPr>
          <p:cNvSpPr/>
          <p:nvPr/>
        </p:nvSpPr>
        <p:spPr>
          <a:xfrm>
            <a:off x="3834653" y="4650517"/>
            <a:ext cx="3360360" cy="5183436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AB6E500F-5EDA-A9DC-ED91-9265BA0D9C2B}"/>
              </a:ext>
            </a:extLst>
          </p:cNvPr>
          <p:cNvSpPr/>
          <p:nvPr/>
        </p:nvSpPr>
        <p:spPr>
          <a:xfrm>
            <a:off x="359017" y="7401685"/>
            <a:ext cx="3311595" cy="1426747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rgbClr val="59BAA3"/>
            </a:solidFill>
          </a:ln>
        </p:spPr>
        <p:txBody>
          <a:bodyPr/>
          <a:lstStyle/>
          <a:p>
            <a:endParaRPr lang="fr-BE"/>
          </a:p>
        </p:txBody>
      </p:sp>
      <p:pic>
        <p:nvPicPr>
          <p:cNvPr id="26" name="Graphic 25" descr="Receiver with solid fill">
            <a:extLst>
              <a:ext uri="{FF2B5EF4-FFF2-40B4-BE49-F238E27FC236}">
                <a16:creationId xmlns:a16="http://schemas.microsoft.com/office/drawing/2014/main" id="{7A15DF17-91E2-3ED5-44C7-D9AC60D1A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4779" y="7925045"/>
            <a:ext cx="275845" cy="275845"/>
          </a:xfrm>
          <a:prstGeom prst="rect">
            <a:avLst/>
          </a:prstGeom>
        </p:spPr>
      </p:pic>
      <p:pic>
        <p:nvPicPr>
          <p:cNvPr id="28" name="Graphic 27" descr="Envelope with solid fill">
            <a:extLst>
              <a:ext uri="{FF2B5EF4-FFF2-40B4-BE49-F238E27FC236}">
                <a16:creationId xmlns:a16="http://schemas.microsoft.com/office/drawing/2014/main" id="{7D9585C6-1ECB-27E6-C266-0F0D3DC8E2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8487" y="7527753"/>
            <a:ext cx="292137" cy="292137"/>
          </a:xfrm>
          <a:prstGeom prst="rect">
            <a:avLst/>
          </a:prstGeom>
        </p:spPr>
      </p:pic>
      <p:pic>
        <p:nvPicPr>
          <p:cNvPr id="30" name="Graphic 29" descr="World with solid fill">
            <a:extLst>
              <a:ext uri="{FF2B5EF4-FFF2-40B4-BE49-F238E27FC236}">
                <a16:creationId xmlns:a16="http://schemas.microsoft.com/office/drawing/2014/main" id="{3BF3DF60-8885-47F5-87EE-E95722A5CD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8486" y="8365952"/>
            <a:ext cx="292138" cy="29213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4D89928-177E-9381-4E07-4137DFA829AE}"/>
              </a:ext>
            </a:extLst>
          </p:cNvPr>
          <p:cNvSpPr txBox="1"/>
          <p:nvPr/>
        </p:nvSpPr>
        <p:spPr>
          <a:xfrm>
            <a:off x="977099" y="7926737"/>
            <a:ext cx="3793524" cy="3818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2256"/>
              </a:lnSpc>
              <a:spcBef>
                <a:spcPct val="0"/>
              </a:spcBef>
            </a:pPr>
            <a:r>
              <a:rPr lang="en-US" sz="1400">
                <a:solidFill>
                  <a:srgbClr val="59BAA3"/>
                </a:solidFill>
                <a:latin typeface="Brandon Text Light"/>
                <a:ea typeface="Calibri"/>
                <a:cs typeface="Poppins"/>
                <a:sym typeface="Poppins"/>
              </a:rPr>
              <a:t>055</a:t>
            </a:r>
            <a:r>
              <a:rPr lang="en-US" sz="1400">
                <a:solidFill>
                  <a:srgbClr val="59BAA3"/>
                </a:solidFill>
                <a:latin typeface="Brandon Text Light"/>
                <a:ea typeface="Calibri"/>
                <a:cs typeface="Calibri"/>
              </a:rPr>
              <a:t> 31 12 97 </a:t>
            </a:r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7F2096E-BC12-F631-ECCE-3534110F1C74}"/>
              </a:ext>
            </a:extLst>
          </p:cNvPr>
          <p:cNvSpPr txBox="1"/>
          <p:nvPr/>
        </p:nvSpPr>
        <p:spPr>
          <a:xfrm>
            <a:off x="989335" y="8362968"/>
            <a:ext cx="3793524" cy="5828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>
                <a:solidFill>
                  <a:srgbClr val="59BAA3"/>
                </a:solidFill>
                <a:latin typeface="Brandon Text Light"/>
                <a:cs typeface="Poppins"/>
                <a:sym typeface="Poppin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Molens Van Oudenaarde</a:t>
            </a:r>
            <a:endParaRPr lang="en-US"/>
          </a:p>
          <a:p>
            <a:pPr>
              <a:lnSpc>
                <a:spcPts val="2256"/>
              </a:lnSpc>
              <a:spcBef>
                <a:spcPct val="0"/>
              </a:spcBef>
            </a:pPr>
            <a:endParaRPr lang="en-US" sz="1400">
              <a:solidFill>
                <a:srgbClr val="59BAA3"/>
              </a:solidFill>
              <a:latin typeface="Brandon Text Light" panose="020B0303020203060203" pitchFamily="34" charset="0"/>
              <a:ea typeface="Poppins"/>
              <a:cs typeface="Poppin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834089-510E-E537-FA79-19D6D5C8EBE1}"/>
              </a:ext>
            </a:extLst>
          </p:cNvPr>
          <p:cNvSpPr txBox="1"/>
          <p:nvPr/>
        </p:nvSpPr>
        <p:spPr>
          <a:xfrm>
            <a:off x="960623" y="7521921"/>
            <a:ext cx="2529410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>
                <a:solidFill>
                  <a:srgbClr val="59BAA3"/>
                </a:solidFill>
                <a:latin typeface="Brandon Text Light"/>
                <a:ea typeface="Calibri"/>
                <a:cs typeface="Poppins Bold"/>
                <a:sym typeface="Poppins 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</a:t>
            </a:r>
            <a:r>
              <a:rPr lang="en-US" sz="1400">
                <a:solidFill>
                  <a:srgbClr val="59BAA3"/>
                </a:solidFill>
                <a:latin typeface="Brandon Text Light"/>
                <a:ea typeface="Calibri"/>
                <a:cs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@molens-oudenaarde.be</a:t>
            </a:r>
            <a:endParaRPr lang="en-US" sz="1400" u="sng">
              <a:solidFill>
                <a:srgbClr val="59BAA3"/>
              </a:solidFill>
              <a:latin typeface="Brandon Text Light"/>
              <a:ea typeface="Calibri"/>
              <a:cs typeface="Calibri"/>
            </a:endParaRPr>
          </a:p>
          <a:p>
            <a:endParaRPr lang="en-US" sz="1400" b="1">
              <a:solidFill>
                <a:srgbClr val="59BAA3"/>
              </a:solidFill>
              <a:latin typeface="Brandon Text Light" panose="020B0303020203060203" pitchFamily="34" charset="0"/>
              <a:ea typeface="Poppins"/>
              <a:cs typeface="Poppins Bold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6C7FB269-AC50-A391-F618-4B4CFE051830}"/>
              </a:ext>
            </a:extLst>
          </p:cNvPr>
          <p:cNvSpPr/>
          <p:nvPr/>
        </p:nvSpPr>
        <p:spPr>
          <a:xfrm>
            <a:off x="304791" y="1516003"/>
            <a:ext cx="3360384" cy="5482406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71966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45EB0-989F-459F-D1E7-B784DA9A5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6B5F587-F811-2078-67BB-36382557B3AE}"/>
              </a:ext>
            </a:extLst>
          </p:cNvPr>
          <p:cNvSpPr/>
          <p:nvPr/>
        </p:nvSpPr>
        <p:spPr>
          <a:xfrm>
            <a:off x="6628339" y="9829936"/>
            <a:ext cx="931661" cy="931661"/>
          </a:xfrm>
          <a:custGeom>
            <a:avLst/>
            <a:gdLst/>
            <a:ahLst/>
            <a:cxnLst/>
            <a:rect l="l" t="t" r="r" b="b"/>
            <a:pathLst>
              <a:path w="931661" h="931661">
                <a:moveTo>
                  <a:pt x="0" y="0"/>
                </a:moveTo>
                <a:lnTo>
                  <a:pt x="931661" y="0"/>
                </a:lnTo>
                <a:lnTo>
                  <a:pt x="931661" y="931661"/>
                </a:lnTo>
                <a:lnTo>
                  <a:pt x="0" y="9316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2C00720C-43B6-6ADD-A2CF-0BF5B06AB07C}"/>
              </a:ext>
            </a:extLst>
          </p:cNvPr>
          <p:cNvGrpSpPr/>
          <p:nvPr/>
        </p:nvGrpSpPr>
        <p:grpSpPr>
          <a:xfrm>
            <a:off x="3859598" y="1472409"/>
            <a:ext cx="3517441" cy="5566058"/>
            <a:chOff x="58315" y="-244661"/>
            <a:chExt cx="4487039" cy="763689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8BEB9A88-AF42-C03E-5620-346EF1BBB078}"/>
                </a:ext>
              </a:extLst>
            </p:cNvPr>
            <p:cNvGrpSpPr/>
            <p:nvPr/>
          </p:nvGrpSpPr>
          <p:grpSpPr>
            <a:xfrm>
              <a:off x="58315" y="-244661"/>
              <a:ext cx="4487039" cy="7636894"/>
              <a:chOff x="15674" y="-65761"/>
              <a:chExt cx="1206040" cy="2052668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D679C752-C3F5-DF45-F212-45C73648F9D7}"/>
                  </a:ext>
                </a:extLst>
              </p:cNvPr>
              <p:cNvSpPr/>
              <p:nvPr/>
            </p:nvSpPr>
            <p:spPr>
              <a:xfrm>
                <a:off x="15674" y="0"/>
                <a:ext cx="1179030" cy="1986907"/>
              </a:xfrm>
              <a:custGeom>
                <a:avLst/>
                <a:gdLst/>
                <a:ahLst/>
                <a:cxnLst/>
                <a:rect l="l" t="t" r="r" b="b"/>
                <a:pathLst>
                  <a:path w="1204277" h="1787934">
                    <a:moveTo>
                      <a:pt x="85244" y="0"/>
                    </a:moveTo>
                    <a:lnTo>
                      <a:pt x="1119033" y="0"/>
                    </a:lnTo>
                    <a:cubicBezTo>
                      <a:pt x="1166112" y="0"/>
                      <a:pt x="1204277" y="38165"/>
                      <a:pt x="1204277" y="85244"/>
                    </a:cubicBezTo>
                    <a:lnTo>
                      <a:pt x="1204277" y="1702689"/>
                    </a:lnTo>
                    <a:cubicBezTo>
                      <a:pt x="1204277" y="1725298"/>
                      <a:pt x="1195296" y="1746980"/>
                      <a:pt x="1179310" y="1762966"/>
                    </a:cubicBezTo>
                    <a:cubicBezTo>
                      <a:pt x="1163323" y="1778953"/>
                      <a:pt x="1141641" y="1787934"/>
                      <a:pt x="1119033" y="1787934"/>
                    </a:cubicBezTo>
                    <a:lnTo>
                      <a:pt x="85244" y="1787934"/>
                    </a:lnTo>
                    <a:cubicBezTo>
                      <a:pt x="38165" y="1787934"/>
                      <a:pt x="0" y="1749769"/>
                      <a:pt x="0" y="1702689"/>
                    </a:cubicBezTo>
                    <a:lnTo>
                      <a:pt x="0" y="85244"/>
                    </a:lnTo>
                    <a:cubicBezTo>
                      <a:pt x="0" y="38165"/>
                      <a:pt x="38165" y="0"/>
                      <a:pt x="85244" y="0"/>
                    </a:cubicBezTo>
                    <a:close/>
                  </a:path>
                </a:pathLst>
              </a:custGeom>
              <a:noFill/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355FE112-412A-698A-21DF-54432630EF87}"/>
                  </a:ext>
                </a:extLst>
              </p:cNvPr>
              <p:cNvSpPr txBox="1"/>
              <p:nvPr/>
            </p:nvSpPr>
            <p:spPr>
              <a:xfrm>
                <a:off x="17437" y="-65761"/>
                <a:ext cx="1204277" cy="17974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66"/>
                  </a:lnSpc>
                </a:pPr>
                <a:endParaRPr/>
              </a:p>
            </p:txBody>
          </p:sp>
        </p:grp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084ABEC3-81E7-8359-0A95-C7C798027F11}"/>
                </a:ext>
              </a:extLst>
            </p:cNvPr>
            <p:cNvSpPr txBox="1"/>
            <p:nvPr/>
          </p:nvSpPr>
          <p:spPr>
            <a:xfrm>
              <a:off x="317906" y="-193256"/>
              <a:ext cx="3870351" cy="72843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765"/>
                </a:lnSpc>
              </a:pPr>
              <a:r>
                <a:rPr lang="en-US" sz="1400" b="1" dirty="0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Lieu </a:t>
              </a:r>
              <a:r>
                <a:rPr lang="en-US" sz="1400" dirty="0">
                  <a:solidFill>
                    <a:srgbClr val="000000"/>
                  </a:solidFill>
                  <a:latin typeface="Brandon Text Light"/>
                  <a:ea typeface="Poppins"/>
                  <a:cs typeface="Poppins"/>
                  <a:sym typeface="Poppins"/>
                </a:rPr>
                <a:t>: Villers-l-'</a:t>
              </a:r>
              <a:r>
                <a:rPr lang="en-US" sz="1400" dirty="0" err="1">
                  <a:solidFill>
                    <a:srgbClr val="000000"/>
                  </a:solidFill>
                  <a:latin typeface="Brandon Text Light"/>
                  <a:ea typeface="Poppins"/>
                  <a:cs typeface="Poppins"/>
                  <a:sym typeface="Poppins"/>
                </a:rPr>
                <a:t>Evêque</a:t>
              </a:r>
              <a:r>
                <a:rPr lang="en-US" sz="1400" dirty="0">
                  <a:solidFill>
                    <a:srgbClr val="000000"/>
                  </a:solidFill>
                  <a:latin typeface="Brandon Text Light"/>
                  <a:ea typeface="Poppins"/>
                  <a:cs typeface="Poppins"/>
                  <a:sym typeface="Poppins"/>
                </a:rPr>
                <a:t>, </a:t>
              </a:r>
              <a:r>
                <a:rPr lang="en-US" sz="1400" dirty="0" err="1">
                  <a:solidFill>
                    <a:srgbClr val="000000"/>
                  </a:solidFill>
                  <a:latin typeface="Brandon Text Light"/>
                  <a:ea typeface="Poppins"/>
                  <a:cs typeface="Poppins"/>
                  <a:sym typeface="Poppins"/>
                </a:rPr>
                <a:t>Awans</a:t>
              </a:r>
              <a:endParaRPr lang="en-US" sz="1400" dirty="0">
                <a:solidFill>
                  <a:srgbClr val="000000"/>
                </a:solidFill>
                <a:latin typeface="Brandon Text Light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Type de moulin :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Sur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pierre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et sur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cylindre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Type de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farine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: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Froment, épeautre, seigle</a:t>
              </a: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Origine du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blé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: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100 % Wallonie – céréales issues de la propre production</a:t>
              </a:r>
            </a:p>
            <a:p>
              <a:pPr>
                <a:lnSpc>
                  <a:spcPts val="1765"/>
                </a:lnSpc>
              </a:pPr>
              <a:endPara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Taux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de cendre :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T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45, T55, T110, T150, Intégrale extraction98, T75 blanche </a:t>
              </a:r>
            </a:p>
            <a:p>
              <a:pPr>
                <a:lnSpc>
                  <a:spcPts val="1765"/>
                </a:lnSpc>
              </a:pPr>
              <a:endParaRPr lang="fr-BE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Jours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de livraison :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Dépend des demandes</a:t>
              </a:r>
            </a:p>
            <a:p>
              <a:pPr>
                <a:lnSpc>
                  <a:spcPts val="1765"/>
                </a:lnSpc>
              </a:pPr>
              <a:endParaRPr lang="fr-BE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Franco :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500 kg</a:t>
              </a:r>
              <a:endParaRPr lang="pt-BR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endParaRPr lang="pt-BR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Gamme bio ?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Non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Farine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stabilisée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?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Non</a:t>
              </a:r>
            </a:p>
            <a:p>
              <a:pPr algn="l">
                <a:lnSpc>
                  <a:spcPts val="1765"/>
                </a:lnSpc>
                <a:spcBef>
                  <a:spcPct val="0"/>
                </a:spcBef>
              </a:pP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2ACDBE15-F6B1-D276-1996-4A689EF5204A}"/>
              </a:ext>
            </a:extLst>
          </p:cNvPr>
          <p:cNvGrpSpPr/>
          <p:nvPr/>
        </p:nvGrpSpPr>
        <p:grpSpPr>
          <a:xfrm>
            <a:off x="116564" y="3494981"/>
            <a:ext cx="3512881" cy="5826087"/>
            <a:chOff x="0" y="-35437"/>
            <a:chExt cx="4792706" cy="7818977"/>
          </a:xfrm>
        </p:grpSpPr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16B32355-FA10-EC1D-7F26-93A74CABEF23}"/>
                </a:ext>
              </a:extLst>
            </p:cNvPr>
            <p:cNvGrpSpPr/>
            <p:nvPr/>
          </p:nvGrpSpPr>
          <p:grpSpPr>
            <a:xfrm>
              <a:off x="0" y="-35437"/>
              <a:ext cx="4792706" cy="7818977"/>
              <a:chOff x="0" y="-9525"/>
              <a:chExt cx="1288198" cy="2101609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76F1D581-7604-5AB0-4993-4228D86DD28D}"/>
                  </a:ext>
                </a:extLst>
              </p:cNvPr>
              <p:cNvSpPr/>
              <p:nvPr/>
            </p:nvSpPr>
            <p:spPr>
              <a:xfrm>
                <a:off x="83921" y="0"/>
                <a:ext cx="1204277" cy="2092084"/>
              </a:xfrm>
              <a:custGeom>
                <a:avLst/>
                <a:gdLst/>
                <a:ahLst/>
                <a:cxnLst/>
                <a:rect l="l" t="t" r="r" b="b"/>
                <a:pathLst>
                  <a:path w="1204277" h="1944957">
                    <a:moveTo>
                      <a:pt x="85244" y="0"/>
                    </a:moveTo>
                    <a:lnTo>
                      <a:pt x="1119033" y="0"/>
                    </a:lnTo>
                    <a:cubicBezTo>
                      <a:pt x="1166112" y="0"/>
                      <a:pt x="1204277" y="38165"/>
                      <a:pt x="1204277" y="85244"/>
                    </a:cubicBezTo>
                    <a:lnTo>
                      <a:pt x="1204277" y="1859712"/>
                    </a:lnTo>
                    <a:cubicBezTo>
                      <a:pt x="1204277" y="1906792"/>
                      <a:pt x="1166112" y="1944957"/>
                      <a:pt x="1119033" y="1944957"/>
                    </a:cubicBezTo>
                    <a:lnTo>
                      <a:pt x="85244" y="1944957"/>
                    </a:lnTo>
                    <a:cubicBezTo>
                      <a:pt x="38165" y="1944957"/>
                      <a:pt x="0" y="1906792"/>
                      <a:pt x="0" y="1859712"/>
                    </a:cubicBezTo>
                    <a:lnTo>
                      <a:pt x="0" y="85244"/>
                    </a:lnTo>
                    <a:cubicBezTo>
                      <a:pt x="0" y="38165"/>
                      <a:pt x="38165" y="0"/>
                      <a:pt x="85244" y="0"/>
                    </a:cubicBezTo>
                    <a:close/>
                  </a:path>
                </a:pathLst>
              </a:custGeom>
              <a:noFill/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6" name="TextBox 16">
                <a:extLst>
                  <a:ext uri="{FF2B5EF4-FFF2-40B4-BE49-F238E27FC236}">
                    <a16:creationId xmlns:a16="http://schemas.microsoft.com/office/drawing/2014/main" id="{06F90021-6F3F-E4CF-F726-8A2698E8D44A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204277" cy="19544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66"/>
                  </a:lnSpc>
                </a:pPr>
                <a:endParaRPr/>
              </a:p>
            </p:txBody>
          </p:sp>
        </p:grp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9B238DC2-2A05-646B-08EB-2DDA3498B5D3}"/>
                </a:ext>
              </a:extLst>
            </p:cNvPr>
            <p:cNvSpPr txBox="1"/>
            <p:nvPr/>
          </p:nvSpPr>
          <p:spPr>
            <a:xfrm>
              <a:off x="600361" y="549672"/>
              <a:ext cx="3908689" cy="64633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Plaats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: Villers-l-'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Evêque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,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Awans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Molentype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Op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steen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en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op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cilinder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Meelsoort: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Tarwe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, spelt,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rogge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Oorsprong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100 % Wallonië – granen uit eigen productie</a:t>
              </a:r>
            </a:p>
            <a:p>
              <a:pPr>
                <a:lnSpc>
                  <a:spcPts val="1765"/>
                </a:lnSpc>
              </a:pPr>
              <a:endPara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Asgehalte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T45, T55, T110, T150, </a:t>
              </a:r>
              <a:r>
                <a:rPr lang="fr-BE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Integrale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afzuiging98, T75 </a:t>
              </a:r>
              <a:r>
                <a:rPr lang="fr-BE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wit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Bezorgdagen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Afhankelijk van de aanvragen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endParaRP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Franco: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500 kg</a:t>
              </a: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Biologisch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assortiment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?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Nee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Gestabiliseerd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?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Nee</a:t>
              </a:r>
            </a:p>
            <a:p>
              <a:pPr algn="l">
                <a:lnSpc>
                  <a:spcPts val="1765"/>
                </a:lnSpc>
                <a:spcBef>
                  <a:spcPct val="0"/>
                </a:spcBef>
              </a:pP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3BB42159-AC59-3E3C-738A-9D306E58ABB4}"/>
              </a:ext>
            </a:extLst>
          </p:cNvPr>
          <p:cNvSpPr txBox="1"/>
          <p:nvPr/>
        </p:nvSpPr>
        <p:spPr>
          <a:xfrm>
            <a:off x="0" y="477266"/>
            <a:ext cx="7560000" cy="555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3"/>
              </a:lnSpc>
            </a:pPr>
            <a:r>
              <a:rPr lang="en-US" sz="4400" b="1">
                <a:solidFill>
                  <a:srgbClr val="59BAA3"/>
                </a:solidFill>
                <a:latin typeface="Brandon Text Light"/>
                <a:ea typeface="Poppins"/>
                <a:cs typeface="Poppins"/>
                <a:sym typeface="Poppins"/>
              </a:rPr>
              <a:t>MOULIN BODSON</a:t>
            </a:r>
          </a:p>
        </p:txBody>
      </p:sp>
      <p:pic>
        <p:nvPicPr>
          <p:cNvPr id="21" name="Image 20" descr="Une image contenant texte, carte de visite, Police, logo">
            <a:extLst>
              <a:ext uri="{FF2B5EF4-FFF2-40B4-BE49-F238E27FC236}">
                <a16:creationId xmlns:a16="http://schemas.microsoft.com/office/drawing/2014/main" id="{06325B47-0B58-885E-FA65-22A6B3CEB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4" y="1346759"/>
            <a:ext cx="3732623" cy="2148332"/>
          </a:xfrm>
          <a:prstGeom prst="rect">
            <a:avLst/>
          </a:prstGeom>
        </p:spPr>
      </p:pic>
      <p:sp>
        <p:nvSpPr>
          <p:cNvPr id="20" name="Freeform 7">
            <a:extLst>
              <a:ext uri="{FF2B5EF4-FFF2-40B4-BE49-F238E27FC236}">
                <a16:creationId xmlns:a16="http://schemas.microsoft.com/office/drawing/2014/main" id="{300E7060-0BCC-FCD8-4129-688F8A44348F}"/>
              </a:ext>
            </a:extLst>
          </p:cNvPr>
          <p:cNvSpPr/>
          <p:nvPr/>
        </p:nvSpPr>
        <p:spPr>
          <a:xfrm>
            <a:off x="363993" y="3808375"/>
            <a:ext cx="3263194" cy="5100542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6965168D-29DD-934E-9C69-3D111CDE22E8}"/>
              </a:ext>
            </a:extLst>
          </p:cNvPr>
          <p:cNvSpPr/>
          <p:nvPr/>
        </p:nvSpPr>
        <p:spPr>
          <a:xfrm>
            <a:off x="3845989" y="1343110"/>
            <a:ext cx="3332265" cy="5570277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32" name="Freeform 7">
            <a:extLst>
              <a:ext uri="{FF2B5EF4-FFF2-40B4-BE49-F238E27FC236}">
                <a16:creationId xmlns:a16="http://schemas.microsoft.com/office/drawing/2014/main" id="{AE61C6C4-8797-41C1-86AF-8157F2098497}"/>
              </a:ext>
            </a:extLst>
          </p:cNvPr>
          <p:cNvSpPr/>
          <p:nvPr/>
        </p:nvSpPr>
        <p:spPr>
          <a:xfrm>
            <a:off x="3886511" y="7217122"/>
            <a:ext cx="3311595" cy="1426747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rgbClr val="59BAA3"/>
            </a:solidFill>
          </a:ln>
        </p:spPr>
        <p:txBody>
          <a:bodyPr/>
          <a:lstStyle/>
          <a:p>
            <a:endParaRPr lang="fr-BE"/>
          </a:p>
        </p:txBody>
      </p:sp>
      <p:pic>
        <p:nvPicPr>
          <p:cNvPr id="34" name="Graphic 33" descr="Receiver with solid fill">
            <a:extLst>
              <a:ext uri="{FF2B5EF4-FFF2-40B4-BE49-F238E27FC236}">
                <a16:creationId xmlns:a16="http://schemas.microsoft.com/office/drawing/2014/main" id="{114E3A47-1383-2DA0-E14B-9A2547A43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12273" y="7740481"/>
            <a:ext cx="275845" cy="275845"/>
          </a:xfrm>
          <a:prstGeom prst="rect">
            <a:avLst/>
          </a:prstGeom>
        </p:spPr>
      </p:pic>
      <p:pic>
        <p:nvPicPr>
          <p:cNvPr id="36" name="Graphic 35" descr="Envelope with solid fill">
            <a:extLst>
              <a:ext uri="{FF2B5EF4-FFF2-40B4-BE49-F238E27FC236}">
                <a16:creationId xmlns:a16="http://schemas.microsoft.com/office/drawing/2014/main" id="{A12C606F-0A78-1E58-5877-DCD50E3485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5982" y="7343188"/>
            <a:ext cx="292137" cy="292137"/>
          </a:xfrm>
          <a:prstGeom prst="rect">
            <a:avLst/>
          </a:prstGeom>
        </p:spPr>
      </p:pic>
      <p:pic>
        <p:nvPicPr>
          <p:cNvPr id="38" name="Graphic 37" descr="World with solid fill">
            <a:extLst>
              <a:ext uri="{FF2B5EF4-FFF2-40B4-BE49-F238E27FC236}">
                <a16:creationId xmlns:a16="http://schemas.microsoft.com/office/drawing/2014/main" id="{84A34AD0-C73E-C42F-B389-4C20902F54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95981" y="8181390"/>
            <a:ext cx="292138" cy="29213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0611528C-A030-8DB1-A0E5-D3E4EA7303CC}"/>
              </a:ext>
            </a:extLst>
          </p:cNvPr>
          <p:cNvSpPr txBox="1"/>
          <p:nvPr/>
        </p:nvSpPr>
        <p:spPr>
          <a:xfrm>
            <a:off x="4504593" y="7742173"/>
            <a:ext cx="3793524" cy="57637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>
                <a:solidFill>
                  <a:srgbClr val="59BAA3"/>
                </a:solidFill>
                <a:latin typeface="Brandon Text Light"/>
                <a:ea typeface="+mn-lt"/>
                <a:cs typeface="+mn-lt"/>
                <a:sym typeface="Poppins"/>
              </a:rPr>
              <a:t>04 257 40 45 / 0475 </a:t>
            </a:r>
            <a:r>
              <a:rPr lang="en-US" sz="1400">
                <a:solidFill>
                  <a:srgbClr val="59BAA3"/>
                </a:solidFill>
                <a:latin typeface="Brandon Text Light"/>
                <a:ea typeface="+mn-lt"/>
                <a:cs typeface="+mn-lt"/>
              </a:rPr>
              <a:t>95 32 68  </a:t>
            </a:r>
            <a:endParaRPr lang="en-US" sz="1400">
              <a:solidFill>
                <a:srgbClr val="000000"/>
              </a:solidFill>
              <a:latin typeface="Brandon Text Light"/>
              <a:ea typeface="+mn-lt"/>
              <a:cs typeface="+mn-lt"/>
            </a:endParaRPr>
          </a:p>
          <a:p>
            <a:pPr>
              <a:lnSpc>
                <a:spcPts val="2256"/>
              </a:lnSpc>
              <a:spcBef>
                <a:spcPct val="0"/>
              </a:spcBef>
            </a:pPr>
            <a:endParaRPr lang="en-US" sz="1400">
              <a:solidFill>
                <a:srgbClr val="59BAA3"/>
              </a:solidFill>
              <a:ea typeface="Calibri"/>
              <a:cs typeface="Calibri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B7B58AA-3721-6EE5-C911-5C828147CC2A}"/>
              </a:ext>
            </a:extLst>
          </p:cNvPr>
          <p:cNvSpPr txBox="1"/>
          <p:nvPr/>
        </p:nvSpPr>
        <p:spPr>
          <a:xfrm>
            <a:off x="4530636" y="8164596"/>
            <a:ext cx="3793524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>
                <a:solidFill>
                  <a:srgbClr val="59BAA3"/>
                </a:solidFill>
                <a:latin typeface="Brandon Text Light"/>
                <a:ea typeface="+mn-lt"/>
                <a:cs typeface="+mn-lt"/>
                <a:sym typeface="Poppin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Moulin Bodson</a:t>
            </a:r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732CE7A-957B-D92F-C9DC-A4E9064AC0C6}"/>
              </a:ext>
            </a:extLst>
          </p:cNvPr>
          <p:cNvSpPr txBox="1"/>
          <p:nvPr/>
        </p:nvSpPr>
        <p:spPr>
          <a:xfrm>
            <a:off x="4488117" y="7337357"/>
            <a:ext cx="2405851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>
                <a:solidFill>
                  <a:srgbClr val="59BAA3"/>
                </a:solidFill>
                <a:latin typeface="Brandon Text Light"/>
                <a:ea typeface="+mn-lt"/>
                <a:cs typeface="+mn-lt"/>
                <a:sym typeface="Poppins 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</a:t>
            </a:r>
            <a:r>
              <a:rPr lang="en-US" sz="1400">
                <a:solidFill>
                  <a:srgbClr val="59BAA3"/>
                </a:solidFill>
                <a:latin typeface="Brandon Text Light"/>
                <a:ea typeface="+mn-lt"/>
                <a:cs typeface="+mn-l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@moulinsbodson.be </a:t>
            </a:r>
            <a:endParaRPr lang="en-US">
              <a:ea typeface="Calibri"/>
              <a:cs typeface="Calibri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1400" b="1">
              <a:solidFill>
                <a:srgbClr val="59BAA3"/>
              </a:solidFill>
              <a:latin typeface="Brandon Text Light" panose="020B0303020203060203" pitchFamily="34" charset="0"/>
              <a:ea typeface="Poppins"/>
              <a:cs typeface="Poppins Bold"/>
            </a:endParaRPr>
          </a:p>
        </p:txBody>
      </p:sp>
    </p:spTree>
    <p:extLst>
      <p:ext uri="{BB962C8B-B14F-4D97-AF65-F5344CB8AC3E}">
        <p14:creationId xmlns:p14="http://schemas.microsoft.com/office/powerpoint/2010/main" val="3078393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251C8-BAE5-3AF5-529C-CDC23D061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B06CEE9B-01B0-BA6A-D78D-0FA898AF75AC}"/>
              </a:ext>
            </a:extLst>
          </p:cNvPr>
          <p:cNvGrpSpPr/>
          <p:nvPr/>
        </p:nvGrpSpPr>
        <p:grpSpPr>
          <a:xfrm>
            <a:off x="3890167" y="1502862"/>
            <a:ext cx="3562954" cy="5143987"/>
            <a:chOff x="0" y="-35437"/>
            <a:chExt cx="4480480" cy="6868342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ECF5C6EC-5BBC-860A-B337-BB3D3FFA194D}"/>
                </a:ext>
              </a:extLst>
            </p:cNvPr>
            <p:cNvGrpSpPr/>
            <p:nvPr/>
          </p:nvGrpSpPr>
          <p:grpSpPr>
            <a:xfrm>
              <a:off x="0" y="-35437"/>
              <a:ext cx="4480480" cy="6787529"/>
              <a:chOff x="0" y="-9525"/>
              <a:chExt cx="1204277" cy="1824373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7C5F047D-4D9D-BB5F-4097-0235710C9E7F}"/>
                  </a:ext>
                </a:extLst>
              </p:cNvPr>
              <p:cNvSpPr/>
              <p:nvPr/>
            </p:nvSpPr>
            <p:spPr>
              <a:xfrm>
                <a:off x="19971" y="-9121"/>
                <a:ext cx="1141251" cy="1823969"/>
              </a:xfrm>
              <a:custGeom>
                <a:avLst/>
                <a:gdLst/>
                <a:ahLst/>
                <a:cxnLst/>
                <a:rect l="l" t="t" r="r" b="b"/>
                <a:pathLst>
                  <a:path w="1204277" h="1787934">
                    <a:moveTo>
                      <a:pt x="85244" y="0"/>
                    </a:moveTo>
                    <a:lnTo>
                      <a:pt x="1119033" y="0"/>
                    </a:lnTo>
                    <a:cubicBezTo>
                      <a:pt x="1166112" y="0"/>
                      <a:pt x="1204277" y="38165"/>
                      <a:pt x="1204277" y="85244"/>
                    </a:cubicBezTo>
                    <a:lnTo>
                      <a:pt x="1204277" y="1702689"/>
                    </a:lnTo>
                    <a:cubicBezTo>
                      <a:pt x="1204277" y="1725298"/>
                      <a:pt x="1195296" y="1746980"/>
                      <a:pt x="1179310" y="1762966"/>
                    </a:cubicBezTo>
                    <a:cubicBezTo>
                      <a:pt x="1163323" y="1778953"/>
                      <a:pt x="1141641" y="1787934"/>
                      <a:pt x="1119033" y="1787934"/>
                    </a:cubicBezTo>
                    <a:lnTo>
                      <a:pt x="85244" y="1787934"/>
                    </a:lnTo>
                    <a:cubicBezTo>
                      <a:pt x="38165" y="1787934"/>
                      <a:pt x="0" y="1749769"/>
                      <a:pt x="0" y="1702689"/>
                    </a:cubicBezTo>
                    <a:lnTo>
                      <a:pt x="0" y="85244"/>
                    </a:lnTo>
                    <a:cubicBezTo>
                      <a:pt x="0" y="38165"/>
                      <a:pt x="38165" y="0"/>
                      <a:pt x="85244" y="0"/>
                    </a:cubicBezTo>
                    <a:close/>
                  </a:path>
                </a:pathLst>
              </a:custGeom>
              <a:noFill/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6ABB79F8-52E3-B586-9EC4-D839244EE3C2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204277" cy="17974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66"/>
                  </a:lnSpc>
                </a:pPr>
                <a:endParaRPr/>
              </a:p>
            </p:txBody>
          </p:sp>
        </p:grp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902ED88E-A563-9995-AE4D-CED068BA15D2}"/>
                </a:ext>
              </a:extLst>
            </p:cNvPr>
            <p:cNvSpPr txBox="1"/>
            <p:nvPr/>
          </p:nvSpPr>
          <p:spPr>
            <a:xfrm>
              <a:off x="149249" y="52252"/>
              <a:ext cx="3870351" cy="67806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Lieu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: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Plombières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Type de moulin :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Sur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cylindre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Type de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farine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: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Froment, épeautre, seigle, vendent des mixes</a:t>
              </a: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Origine du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blé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: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100% Wallonie</a:t>
              </a:r>
            </a:p>
            <a:p>
              <a:pPr>
                <a:lnSpc>
                  <a:spcPts val="1765"/>
                </a:lnSpc>
              </a:pPr>
              <a:endPara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Taux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de cendre :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Blanche, intégrale, mélanges de farines et de graines</a:t>
              </a:r>
            </a:p>
            <a:p>
              <a:pPr>
                <a:lnSpc>
                  <a:spcPts val="1765"/>
                </a:lnSpc>
              </a:pPr>
              <a:endParaRPr lang="fr-BE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Jours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de livraison : </a:t>
              </a:r>
              <a:r>
                <a:rPr lang="it-IT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Livraison via Phanasem le lundi, mercredi, vendredi</a:t>
              </a:r>
              <a:endParaRPr lang="fr-BE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endParaRPr lang="fr-BE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Franco :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250 kg</a:t>
              </a:r>
              <a:endParaRPr lang="pt-BR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endParaRPr lang="pt-BR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Gamme bio ?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Non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Farine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stabilisée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?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Non sauf à la demande du client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  <a:spcBef>
                  <a:spcPct val="0"/>
                </a:spcBef>
              </a:pP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3E169984-B8DD-363A-14C2-5E6CD4BCF851}"/>
              </a:ext>
            </a:extLst>
          </p:cNvPr>
          <p:cNvGrpSpPr/>
          <p:nvPr/>
        </p:nvGrpSpPr>
        <p:grpSpPr>
          <a:xfrm>
            <a:off x="245730" y="4300323"/>
            <a:ext cx="3360360" cy="5453696"/>
            <a:chOff x="0" y="-35437"/>
            <a:chExt cx="4480480" cy="7271595"/>
          </a:xfrm>
        </p:grpSpPr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08529F4C-EBC2-9A3C-738E-9F3B8EB2C2BA}"/>
                </a:ext>
              </a:extLst>
            </p:cNvPr>
            <p:cNvGrpSpPr/>
            <p:nvPr/>
          </p:nvGrpSpPr>
          <p:grpSpPr>
            <a:xfrm>
              <a:off x="0" y="-35437"/>
              <a:ext cx="4480480" cy="7271595"/>
              <a:chOff x="0" y="-9525"/>
              <a:chExt cx="1204277" cy="1954482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00D7DF84-2C8B-264E-B33D-7CDD462AC0F2}"/>
                  </a:ext>
                </a:extLst>
              </p:cNvPr>
              <p:cNvSpPr/>
              <p:nvPr/>
            </p:nvSpPr>
            <p:spPr>
              <a:xfrm>
                <a:off x="0" y="0"/>
                <a:ext cx="1204277" cy="1889454"/>
              </a:xfrm>
              <a:custGeom>
                <a:avLst/>
                <a:gdLst/>
                <a:ahLst/>
                <a:cxnLst/>
                <a:rect l="l" t="t" r="r" b="b"/>
                <a:pathLst>
                  <a:path w="1204277" h="1944957">
                    <a:moveTo>
                      <a:pt x="85244" y="0"/>
                    </a:moveTo>
                    <a:lnTo>
                      <a:pt x="1119033" y="0"/>
                    </a:lnTo>
                    <a:cubicBezTo>
                      <a:pt x="1166112" y="0"/>
                      <a:pt x="1204277" y="38165"/>
                      <a:pt x="1204277" y="85244"/>
                    </a:cubicBezTo>
                    <a:lnTo>
                      <a:pt x="1204277" y="1859712"/>
                    </a:lnTo>
                    <a:cubicBezTo>
                      <a:pt x="1204277" y="1906792"/>
                      <a:pt x="1166112" y="1944957"/>
                      <a:pt x="1119033" y="1944957"/>
                    </a:cubicBezTo>
                    <a:lnTo>
                      <a:pt x="85244" y="1944957"/>
                    </a:lnTo>
                    <a:cubicBezTo>
                      <a:pt x="38165" y="1944957"/>
                      <a:pt x="0" y="1906792"/>
                      <a:pt x="0" y="1859712"/>
                    </a:cubicBezTo>
                    <a:lnTo>
                      <a:pt x="0" y="85244"/>
                    </a:lnTo>
                    <a:cubicBezTo>
                      <a:pt x="0" y="38165"/>
                      <a:pt x="38165" y="0"/>
                      <a:pt x="85244" y="0"/>
                    </a:cubicBezTo>
                    <a:close/>
                  </a:path>
                </a:pathLst>
              </a:custGeom>
              <a:noFill/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6" name="TextBox 16">
                <a:extLst>
                  <a:ext uri="{FF2B5EF4-FFF2-40B4-BE49-F238E27FC236}">
                    <a16:creationId xmlns:a16="http://schemas.microsoft.com/office/drawing/2014/main" id="{CAD2BAF8-3DCC-C3DE-35A9-BA83DA0B3C6B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204277" cy="19544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66"/>
                  </a:lnSpc>
                </a:pPr>
                <a:endParaRPr/>
              </a:p>
            </p:txBody>
          </p:sp>
        </p:grp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3F970567-E10A-7291-A397-1B87843090E1}"/>
                </a:ext>
              </a:extLst>
            </p:cNvPr>
            <p:cNvSpPr txBox="1"/>
            <p:nvPr/>
          </p:nvSpPr>
          <p:spPr>
            <a:xfrm>
              <a:off x="214504" y="144355"/>
              <a:ext cx="3908689" cy="70788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Plaats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: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Plombières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Molentype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Op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cilinder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Meelsoort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Tarwe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, spelt,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rogge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,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verkopen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mengsels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Oorsprong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100% Wallonië</a:t>
              </a:r>
            </a:p>
            <a:p>
              <a:pPr>
                <a:lnSpc>
                  <a:spcPts val="1765"/>
                </a:lnSpc>
              </a:pPr>
              <a:endPara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Asgehalte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Wit, volkoren, mengsels van meel en granen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Bezorgdagen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Levering via Phanasem op maandag, woensdag en vrijdag</a:t>
              </a: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Franco: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250 kg</a:t>
              </a:r>
              <a:endParaRPr lang="fr-BE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Biologisch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assortiment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?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Nee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Gestabiliseerd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?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Nee, tenzij op verzoek van de klant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  <a:spcBef>
                  <a:spcPct val="0"/>
                </a:spcBef>
              </a:pP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B656031A-5551-9D69-27B3-340D90089BE6}"/>
              </a:ext>
            </a:extLst>
          </p:cNvPr>
          <p:cNvSpPr txBox="1"/>
          <p:nvPr/>
        </p:nvSpPr>
        <p:spPr>
          <a:xfrm>
            <a:off x="0" y="477266"/>
            <a:ext cx="7560000" cy="555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3"/>
              </a:lnSpc>
            </a:pPr>
            <a:r>
              <a:rPr lang="en-US" sz="4400" b="1">
                <a:solidFill>
                  <a:srgbClr val="59BAA3"/>
                </a:solidFill>
                <a:latin typeface="Brandon Text Light"/>
                <a:ea typeface="Poppins"/>
                <a:cs typeface="Poppins"/>
                <a:sym typeface="Poppins"/>
              </a:rPr>
              <a:t>MOULIN DU VAL DIEU</a:t>
            </a:r>
          </a:p>
        </p:txBody>
      </p:sp>
      <p:pic>
        <p:nvPicPr>
          <p:cNvPr id="21" name="Image 20" descr="Une image contenant produits de boulangerie, Snack, pain, Gluten">
            <a:extLst>
              <a:ext uri="{FF2B5EF4-FFF2-40B4-BE49-F238E27FC236}">
                <a16:creationId xmlns:a16="http://schemas.microsoft.com/office/drawing/2014/main" id="{26C0F686-990E-0931-4ECD-D024403C9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2" b="1058"/>
          <a:stretch>
            <a:fillRect/>
          </a:stretch>
        </p:blipFill>
        <p:spPr>
          <a:xfrm>
            <a:off x="260357" y="1433315"/>
            <a:ext cx="3284241" cy="2573384"/>
          </a:xfrm>
          <a:prstGeom prst="rect">
            <a:avLst/>
          </a:prstGeom>
        </p:spPr>
      </p:pic>
      <p:sp>
        <p:nvSpPr>
          <p:cNvPr id="20" name="Freeform 7">
            <a:extLst>
              <a:ext uri="{FF2B5EF4-FFF2-40B4-BE49-F238E27FC236}">
                <a16:creationId xmlns:a16="http://schemas.microsoft.com/office/drawing/2014/main" id="{A02706B9-1BCE-2E3D-1575-CE38220C2865}"/>
              </a:ext>
            </a:extLst>
          </p:cNvPr>
          <p:cNvSpPr/>
          <p:nvPr/>
        </p:nvSpPr>
        <p:spPr>
          <a:xfrm>
            <a:off x="3787874" y="1386315"/>
            <a:ext cx="3355918" cy="5158006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1AA209A1-D4D4-77B0-71EB-94BC8E205940}"/>
              </a:ext>
            </a:extLst>
          </p:cNvPr>
          <p:cNvSpPr/>
          <p:nvPr/>
        </p:nvSpPr>
        <p:spPr>
          <a:xfrm>
            <a:off x="215289" y="4296343"/>
            <a:ext cx="3355918" cy="5447969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39" name="Freeform 7">
            <a:extLst>
              <a:ext uri="{FF2B5EF4-FFF2-40B4-BE49-F238E27FC236}">
                <a16:creationId xmlns:a16="http://schemas.microsoft.com/office/drawing/2014/main" id="{23653B74-CD11-A621-9ABB-CE082AD84469}"/>
              </a:ext>
            </a:extLst>
          </p:cNvPr>
          <p:cNvSpPr/>
          <p:nvPr/>
        </p:nvSpPr>
        <p:spPr>
          <a:xfrm>
            <a:off x="3785073" y="6867518"/>
            <a:ext cx="3358804" cy="1567712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rgbClr val="59BAA3"/>
            </a:solidFill>
          </a:ln>
        </p:spPr>
        <p:txBody>
          <a:bodyPr/>
          <a:lstStyle/>
          <a:p>
            <a:endParaRPr lang="fr-BE"/>
          </a:p>
        </p:txBody>
      </p:sp>
      <p:pic>
        <p:nvPicPr>
          <p:cNvPr id="41" name="Graphic 40" descr="Receiver with solid fill">
            <a:extLst>
              <a:ext uri="{FF2B5EF4-FFF2-40B4-BE49-F238E27FC236}">
                <a16:creationId xmlns:a16="http://schemas.microsoft.com/office/drawing/2014/main" id="{D2296767-1EAF-38EE-0676-F7B23A366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39122" y="7454459"/>
            <a:ext cx="275845" cy="275845"/>
          </a:xfrm>
          <a:prstGeom prst="rect">
            <a:avLst/>
          </a:prstGeom>
        </p:spPr>
      </p:pic>
      <p:pic>
        <p:nvPicPr>
          <p:cNvPr id="43" name="Graphic 42" descr="Envelope with solid fill">
            <a:extLst>
              <a:ext uri="{FF2B5EF4-FFF2-40B4-BE49-F238E27FC236}">
                <a16:creationId xmlns:a16="http://schemas.microsoft.com/office/drawing/2014/main" id="{63BF3191-90A2-2CD8-FAD6-BB07A17DF0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22832" y="7069874"/>
            <a:ext cx="292137" cy="292137"/>
          </a:xfrm>
          <a:prstGeom prst="rect">
            <a:avLst/>
          </a:prstGeom>
        </p:spPr>
      </p:pic>
      <p:pic>
        <p:nvPicPr>
          <p:cNvPr id="45" name="Graphic 44" descr="World with solid fill">
            <a:extLst>
              <a:ext uri="{FF2B5EF4-FFF2-40B4-BE49-F238E27FC236}">
                <a16:creationId xmlns:a16="http://schemas.microsoft.com/office/drawing/2014/main" id="{85510B7F-B633-1708-1411-55B514C1A3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35545" y="7844537"/>
            <a:ext cx="292138" cy="29213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440C3FE5-42F1-6C34-D91F-78A959284E0F}"/>
              </a:ext>
            </a:extLst>
          </p:cNvPr>
          <p:cNvSpPr txBox="1"/>
          <p:nvPr/>
        </p:nvSpPr>
        <p:spPr>
          <a:xfrm>
            <a:off x="4231442" y="7456151"/>
            <a:ext cx="3793524" cy="57637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>
                <a:solidFill>
                  <a:srgbClr val="59BAA3"/>
                </a:solidFill>
                <a:latin typeface="Brandon Text Light"/>
                <a:ea typeface="+mn-lt"/>
                <a:cs typeface="+mn-lt"/>
                <a:sym typeface="Poppins"/>
              </a:rPr>
              <a:t>0496 </a:t>
            </a:r>
            <a:r>
              <a:rPr lang="en-US" sz="1400">
                <a:solidFill>
                  <a:srgbClr val="59BAA3"/>
                </a:solidFill>
                <a:latin typeface="Brandon Text Light"/>
                <a:ea typeface="+mn-lt"/>
                <a:cs typeface="+mn-lt"/>
              </a:rPr>
              <a:t>58 66 13</a:t>
            </a:r>
            <a:endParaRPr lang="en-US"/>
          </a:p>
          <a:p>
            <a:pPr>
              <a:lnSpc>
                <a:spcPts val="2256"/>
              </a:lnSpc>
              <a:spcBef>
                <a:spcPct val="0"/>
              </a:spcBef>
            </a:pPr>
            <a:endParaRPr lang="en-US" sz="1400">
              <a:solidFill>
                <a:srgbClr val="59BAA3"/>
              </a:solidFill>
              <a:ea typeface="Calibri"/>
              <a:cs typeface="Calibri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86FAF71-09C7-8A81-A142-055EE74D7D1B}"/>
              </a:ext>
            </a:extLst>
          </p:cNvPr>
          <p:cNvSpPr txBox="1"/>
          <p:nvPr/>
        </p:nvSpPr>
        <p:spPr>
          <a:xfrm>
            <a:off x="4234242" y="7849858"/>
            <a:ext cx="3793524" cy="5828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>
                <a:solidFill>
                  <a:srgbClr val="59BAA3"/>
                </a:solidFill>
                <a:latin typeface="Brandon Text Light"/>
                <a:ea typeface="+mn-lt"/>
                <a:cs typeface="+mn-lt"/>
                <a:sym typeface="Poppi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Moulin du Val Dieu</a:t>
            </a:r>
            <a:endParaRPr lang="en-US"/>
          </a:p>
          <a:p>
            <a:pPr>
              <a:lnSpc>
                <a:spcPts val="2256"/>
              </a:lnSpc>
              <a:spcBef>
                <a:spcPct val="0"/>
              </a:spcBef>
            </a:pPr>
            <a:endParaRPr lang="en-US" sz="1400">
              <a:solidFill>
                <a:srgbClr val="59BAA3"/>
              </a:solidFill>
              <a:latin typeface="Brandon Text Light" panose="020B0303020203060203" pitchFamily="34" charset="0"/>
              <a:ea typeface="Poppins"/>
              <a:cs typeface="Poppin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5274C48-DE8A-730E-61D1-A54399F0A4F3}"/>
              </a:ext>
            </a:extLst>
          </p:cNvPr>
          <p:cNvSpPr txBox="1"/>
          <p:nvPr/>
        </p:nvSpPr>
        <p:spPr>
          <a:xfrm>
            <a:off x="4214966" y="7064042"/>
            <a:ext cx="299323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>
                <a:solidFill>
                  <a:srgbClr val="59BAA3"/>
                </a:solidFill>
                <a:latin typeface="Brandon Text Light"/>
                <a:ea typeface="+mn-lt"/>
                <a:cs typeface="+mn-lt"/>
                <a:sym typeface="Poppins 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b.</a:t>
            </a:r>
            <a:r>
              <a:rPr lang="en-US" sz="1400">
                <a:solidFill>
                  <a:srgbClr val="59BAA3"/>
                </a:solidFill>
                <a:latin typeface="Brandon Text Light"/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brouwers@lesmoulinsduvaldieu.be</a:t>
            </a:r>
            <a:endParaRPr lang="en-US"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1400" b="1">
              <a:solidFill>
                <a:srgbClr val="59BAA3"/>
              </a:solidFill>
              <a:latin typeface="Brandon Text Light" panose="020B0303020203060203" pitchFamily="34" charset="0"/>
              <a:ea typeface="Poppins"/>
              <a:cs typeface="Poppins Bold"/>
            </a:endParaRPr>
          </a:p>
        </p:txBody>
      </p:sp>
      <p:sp>
        <p:nvSpPr>
          <p:cNvPr id="18" name="Freeform 2">
            <a:extLst>
              <a:ext uri="{FF2B5EF4-FFF2-40B4-BE49-F238E27FC236}">
                <a16:creationId xmlns:a16="http://schemas.microsoft.com/office/drawing/2014/main" id="{1D6D72F6-6890-9A81-3944-ADD1E90C35B0}"/>
              </a:ext>
            </a:extLst>
          </p:cNvPr>
          <p:cNvSpPr/>
          <p:nvPr/>
        </p:nvSpPr>
        <p:spPr>
          <a:xfrm>
            <a:off x="6628339" y="9829936"/>
            <a:ext cx="931661" cy="931661"/>
          </a:xfrm>
          <a:custGeom>
            <a:avLst/>
            <a:gdLst/>
            <a:ahLst/>
            <a:cxnLst/>
            <a:rect l="l" t="t" r="r" b="b"/>
            <a:pathLst>
              <a:path w="931661" h="931661">
                <a:moveTo>
                  <a:pt x="0" y="0"/>
                </a:moveTo>
                <a:lnTo>
                  <a:pt x="931661" y="0"/>
                </a:lnTo>
                <a:lnTo>
                  <a:pt x="931661" y="931661"/>
                </a:lnTo>
                <a:lnTo>
                  <a:pt x="0" y="93166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11221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3395E-FCE6-6241-41AD-097CC3F7E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4BAEF587-80C2-B3DF-7032-5B8B2561013C}"/>
              </a:ext>
            </a:extLst>
          </p:cNvPr>
          <p:cNvGrpSpPr/>
          <p:nvPr/>
        </p:nvGrpSpPr>
        <p:grpSpPr>
          <a:xfrm>
            <a:off x="174847" y="1179567"/>
            <a:ext cx="3562954" cy="5279966"/>
            <a:chOff x="0" y="-35437"/>
            <a:chExt cx="4480480" cy="704990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8FB8AAD5-F884-B51F-E605-997FB8A2088C}"/>
                </a:ext>
              </a:extLst>
            </p:cNvPr>
            <p:cNvGrpSpPr/>
            <p:nvPr/>
          </p:nvGrpSpPr>
          <p:grpSpPr>
            <a:xfrm>
              <a:off x="0" y="-35437"/>
              <a:ext cx="4480480" cy="6821463"/>
              <a:chOff x="0" y="-9525"/>
              <a:chExt cx="1204277" cy="1833494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872248C0-6681-4860-F957-B82E3640F714}"/>
                  </a:ext>
                </a:extLst>
              </p:cNvPr>
              <p:cNvSpPr/>
              <p:nvPr/>
            </p:nvSpPr>
            <p:spPr>
              <a:xfrm>
                <a:off x="15674" y="0"/>
                <a:ext cx="1141251" cy="1823969"/>
              </a:xfrm>
              <a:custGeom>
                <a:avLst/>
                <a:gdLst/>
                <a:ahLst/>
                <a:cxnLst/>
                <a:rect l="l" t="t" r="r" b="b"/>
                <a:pathLst>
                  <a:path w="1204277" h="1787934">
                    <a:moveTo>
                      <a:pt x="85244" y="0"/>
                    </a:moveTo>
                    <a:lnTo>
                      <a:pt x="1119033" y="0"/>
                    </a:lnTo>
                    <a:cubicBezTo>
                      <a:pt x="1166112" y="0"/>
                      <a:pt x="1204277" y="38165"/>
                      <a:pt x="1204277" y="85244"/>
                    </a:cubicBezTo>
                    <a:lnTo>
                      <a:pt x="1204277" y="1702689"/>
                    </a:lnTo>
                    <a:cubicBezTo>
                      <a:pt x="1204277" y="1725298"/>
                      <a:pt x="1195296" y="1746980"/>
                      <a:pt x="1179310" y="1762966"/>
                    </a:cubicBezTo>
                    <a:cubicBezTo>
                      <a:pt x="1163323" y="1778953"/>
                      <a:pt x="1141641" y="1787934"/>
                      <a:pt x="1119033" y="1787934"/>
                    </a:cubicBezTo>
                    <a:lnTo>
                      <a:pt x="85244" y="1787934"/>
                    </a:lnTo>
                    <a:cubicBezTo>
                      <a:pt x="38165" y="1787934"/>
                      <a:pt x="0" y="1749769"/>
                      <a:pt x="0" y="1702689"/>
                    </a:cubicBezTo>
                    <a:lnTo>
                      <a:pt x="0" y="85244"/>
                    </a:lnTo>
                    <a:cubicBezTo>
                      <a:pt x="0" y="38165"/>
                      <a:pt x="38165" y="0"/>
                      <a:pt x="85244" y="0"/>
                    </a:cubicBezTo>
                    <a:close/>
                  </a:path>
                </a:pathLst>
              </a:custGeom>
              <a:noFill/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669E94B9-7C97-E6D2-F608-9F38CC16C981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204277" cy="17974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66"/>
                  </a:lnSpc>
                </a:pPr>
                <a:endParaRPr/>
              </a:p>
            </p:txBody>
          </p:sp>
        </p:grp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2C53BDAC-1680-1E28-3E28-20F77C58EC96}"/>
                </a:ext>
              </a:extLst>
            </p:cNvPr>
            <p:cNvSpPr txBox="1"/>
            <p:nvPr/>
          </p:nvSpPr>
          <p:spPr>
            <a:xfrm>
              <a:off x="368081" y="542026"/>
              <a:ext cx="3870351" cy="64724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765"/>
                </a:lnSpc>
              </a:pP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Lieu </a:t>
              </a:r>
              <a:r>
                <a:rPr lang="en-US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: </a:t>
              </a:r>
              <a:r>
                <a:rPr lang="en-US" sz="1423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Héron</a:t>
              </a:r>
              <a:endPara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Type de moulin : </a:t>
              </a:r>
              <a:r>
                <a:rPr lang="en-US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Sur </a:t>
              </a:r>
              <a:r>
                <a:rPr lang="en-US" sz="1423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cylindre</a:t>
              </a:r>
              <a:endPara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0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Type de </a:t>
              </a:r>
              <a:r>
                <a:rPr lang="en-US" sz="1423" b="1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farine</a:t>
              </a: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:</a:t>
              </a:r>
              <a:r>
                <a:rPr lang="en-US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  <a:r>
                <a:rPr lang="fr-BE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Froment, épeautre</a:t>
              </a:r>
            </a:p>
            <a:p>
              <a:pPr>
                <a:lnSpc>
                  <a:spcPts val="1765"/>
                </a:lnSpc>
              </a:pPr>
              <a:endPara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Origine du </a:t>
              </a:r>
              <a:r>
                <a:rPr lang="en-US" sz="1423" b="1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blé</a:t>
              </a: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: </a:t>
              </a:r>
              <a:r>
                <a:rPr lang="fr-BE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Céréales principalement cultivées localement par des agriculteurs régionaux</a:t>
              </a:r>
            </a:p>
            <a:p>
              <a:pPr>
                <a:lnSpc>
                  <a:spcPts val="1765"/>
                </a:lnSpc>
              </a:pPr>
              <a:endParaRPr lang="en-US" sz="1423" b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Taux</a:t>
              </a: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de cendre :</a:t>
              </a:r>
              <a:r>
                <a:rPr lang="en-US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  <a:r>
                <a:rPr lang="fr-BE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Blanche, grise, intégrale</a:t>
              </a:r>
            </a:p>
            <a:p>
              <a:pPr>
                <a:lnSpc>
                  <a:spcPts val="1765"/>
                </a:lnSpc>
              </a:pPr>
              <a:endParaRPr lang="fr-BE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Jours</a:t>
              </a: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de livraison : </a:t>
              </a:r>
              <a:r>
                <a:rPr lang="fr-BE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A la demande</a:t>
              </a:r>
            </a:p>
            <a:p>
              <a:pPr>
                <a:lnSpc>
                  <a:spcPts val="1765"/>
                </a:lnSpc>
              </a:pPr>
              <a:endParaRPr lang="fr-BE" sz="1423" b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Franco : </a:t>
              </a:r>
              <a:r>
                <a:rPr lang="fr-BE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Pas de franco, à discuter</a:t>
              </a:r>
              <a:endParaRPr lang="pt-BR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endParaRPr lang="pt-BR" sz="1423" b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Gamme bio ? </a:t>
              </a:r>
              <a:r>
                <a:rPr lang="en-US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Oui</a:t>
              </a:r>
              <a:endPara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Farine </a:t>
              </a:r>
              <a:r>
                <a:rPr lang="en-US" sz="1423" b="1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stabilisée</a:t>
              </a: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? </a:t>
              </a:r>
              <a:r>
                <a:rPr lang="en-US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Non</a:t>
              </a:r>
            </a:p>
            <a:p>
              <a:pPr algn="l">
                <a:lnSpc>
                  <a:spcPts val="1765"/>
                </a:lnSpc>
                <a:spcBef>
                  <a:spcPct val="0"/>
                </a:spcBef>
              </a:pPr>
              <a:r>
                <a:rPr lang="en-US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A2FCAA6F-548B-BD92-3298-200E3B15CBFB}"/>
              </a:ext>
            </a:extLst>
          </p:cNvPr>
          <p:cNvGrpSpPr/>
          <p:nvPr/>
        </p:nvGrpSpPr>
        <p:grpSpPr>
          <a:xfrm>
            <a:off x="3831030" y="4294584"/>
            <a:ext cx="3360360" cy="5453696"/>
            <a:chOff x="0" y="-35437"/>
            <a:chExt cx="4480480" cy="7271595"/>
          </a:xfrm>
        </p:grpSpPr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3172917A-7641-AE5C-8DC3-251F1B8BF80C}"/>
                </a:ext>
              </a:extLst>
            </p:cNvPr>
            <p:cNvGrpSpPr/>
            <p:nvPr/>
          </p:nvGrpSpPr>
          <p:grpSpPr>
            <a:xfrm>
              <a:off x="0" y="-35437"/>
              <a:ext cx="4480480" cy="7271595"/>
              <a:chOff x="0" y="-9525"/>
              <a:chExt cx="1204277" cy="1954482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086DC8DD-CBEF-33A3-2167-223683862C18}"/>
                  </a:ext>
                </a:extLst>
              </p:cNvPr>
              <p:cNvSpPr/>
              <p:nvPr/>
            </p:nvSpPr>
            <p:spPr>
              <a:xfrm>
                <a:off x="0" y="0"/>
                <a:ext cx="1182653" cy="1750077"/>
              </a:xfrm>
              <a:custGeom>
                <a:avLst/>
                <a:gdLst/>
                <a:ahLst/>
                <a:cxnLst/>
                <a:rect l="l" t="t" r="r" b="b"/>
                <a:pathLst>
                  <a:path w="1204277" h="1944957">
                    <a:moveTo>
                      <a:pt x="85244" y="0"/>
                    </a:moveTo>
                    <a:lnTo>
                      <a:pt x="1119033" y="0"/>
                    </a:lnTo>
                    <a:cubicBezTo>
                      <a:pt x="1166112" y="0"/>
                      <a:pt x="1204277" y="38165"/>
                      <a:pt x="1204277" y="85244"/>
                    </a:cubicBezTo>
                    <a:lnTo>
                      <a:pt x="1204277" y="1859712"/>
                    </a:lnTo>
                    <a:cubicBezTo>
                      <a:pt x="1204277" y="1906792"/>
                      <a:pt x="1166112" y="1944957"/>
                      <a:pt x="1119033" y="1944957"/>
                    </a:cubicBezTo>
                    <a:lnTo>
                      <a:pt x="85244" y="1944957"/>
                    </a:lnTo>
                    <a:cubicBezTo>
                      <a:pt x="38165" y="1944957"/>
                      <a:pt x="0" y="1906792"/>
                      <a:pt x="0" y="1859712"/>
                    </a:cubicBezTo>
                    <a:lnTo>
                      <a:pt x="0" y="85244"/>
                    </a:lnTo>
                    <a:cubicBezTo>
                      <a:pt x="0" y="38165"/>
                      <a:pt x="38165" y="0"/>
                      <a:pt x="85244" y="0"/>
                    </a:cubicBezTo>
                    <a:close/>
                  </a:path>
                </a:pathLst>
              </a:custGeom>
              <a:noFill/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6" name="TextBox 16">
                <a:extLst>
                  <a:ext uri="{FF2B5EF4-FFF2-40B4-BE49-F238E27FC236}">
                    <a16:creationId xmlns:a16="http://schemas.microsoft.com/office/drawing/2014/main" id="{D33DC0EA-05D3-5936-9F9A-86271C75E870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204277" cy="19544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66"/>
                  </a:lnSpc>
                </a:pPr>
                <a:endParaRPr/>
              </a:p>
            </p:txBody>
          </p:sp>
        </p:grp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930DD76D-B565-54A5-CB7C-9079B542D83B}"/>
                </a:ext>
              </a:extLst>
            </p:cNvPr>
            <p:cNvSpPr txBox="1"/>
            <p:nvPr/>
          </p:nvSpPr>
          <p:spPr>
            <a:xfrm>
              <a:off x="288137" y="211046"/>
              <a:ext cx="3908689" cy="61555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Plaats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: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Héron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Molentype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Op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cilinder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Meelsoort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Tarwe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, spelt</a:t>
              </a: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Oorsprong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Voornamelijk lokaal geteelde granen door regionale boeren;</a:t>
              </a:r>
            </a:p>
            <a:p>
              <a:pPr>
                <a:lnSpc>
                  <a:spcPts val="1765"/>
                </a:lnSpc>
              </a:pPr>
              <a:endPara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Asgehalte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Wit, </a:t>
              </a:r>
              <a:r>
                <a:rPr lang="fr-BE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grijs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, </a:t>
              </a:r>
              <a:r>
                <a:rPr lang="fr-BE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integraal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Bezorgdagen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Op verzoek</a:t>
              </a: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Franco: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Geen </a:t>
              </a:r>
              <a:r>
                <a:rPr lang="nl-NL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franco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, te bespreken</a:t>
              </a:r>
              <a:endParaRPr lang="fr-BE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Biologisch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assortiment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?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Ja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Gestabiliseerd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?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Nee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  <a:spcBef>
                  <a:spcPct val="0"/>
                </a:spcBef>
              </a:pP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5B2F456A-F7B8-2A0D-65BB-B991ADFD5D27}"/>
              </a:ext>
            </a:extLst>
          </p:cNvPr>
          <p:cNvSpPr txBox="1"/>
          <p:nvPr/>
        </p:nvSpPr>
        <p:spPr>
          <a:xfrm>
            <a:off x="0" y="459832"/>
            <a:ext cx="7560000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3"/>
              </a:lnSpc>
            </a:pPr>
            <a:r>
              <a:rPr lang="en-US" sz="4400" b="1">
                <a:solidFill>
                  <a:srgbClr val="59BAA3"/>
                </a:solidFill>
                <a:latin typeface="Brandon Text Light"/>
                <a:ea typeface="Poppins"/>
                <a:cs typeface="Poppins"/>
                <a:sym typeface="Poppins"/>
              </a:rPr>
              <a:t>MOULIN DE MONTIGNY</a:t>
            </a:r>
          </a:p>
        </p:txBody>
      </p:sp>
      <p:pic>
        <p:nvPicPr>
          <p:cNvPr id="21" name="Image 20" descr="Une image contenant texte, Empaquetage et étiquetage, Emballages, nourriture">
            <a:extLst>
              <a:ext uri="{FF2B5EF4-FFF2-40B4-BE49-F238E27FC236}">
                <a16:creationId xmlns:a16="http://schemas.microsoft.com/office/drawing/2014/main" id="{29BDA007-DA65-C2F3-0F5F-A719BA786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42"/>
          <a:stretch>
            <a:fillRect/>
          </a:stretch>
        </p:blipFill>
        <p:spPr>
          <a:xfrm>
            <a:off x="3902746" y="1378338"/>
            <a:ext cx="3294818" cy="2593206"/>
          </a:xfrm>
          <a:prstGeom prst="rect">
            <a:avLst/>
          </a:prstGeom>
        </p:spPr>
      </p:pic>
      <p:sp>
        <p:nvSpPr>
          <p:cNvPr id="20" name="Freeform 7">
            <a:extLst>
              <a:ext uri="{FF2B5EF4-FFF2-40B4-BE49-F238E27FC236}">
                <a16:creationId xmlns:a16="http://schemas.microsoft.com/office/drawing/2014/main" id="{08C46D23-6DEB-B393-4AC9-C484AE1B9F6A}"/>
              </a:ext>
            </a:extLst>
          </p:cNvPr>
          <p:cNvSpPr/>
          <p:nvPr/>
        </p:nvSpPr>
        <p:spPr>
          <a:xfrm>
            <a:off x="275976" y="1380709"/>
            <a:ext cx="3355918" cy="5158006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654579CA-DC5E-48AF-77F5-1F6037A9284A}"/>
              </a:ext>
            </a:extLst>
          </p:cNvPr>
          <p:cNvSpPr/>
          <p:nvPr/>
        </p:nvSpPr>
        <p:spPr>
          <a:xfrm>
            <a:off x="3811102" y="4298394"/>
            <a:ext cx="3389314" cy="4906102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51" name="Freeform 7">
            <a:extLst>
              <a:ext uri="{FF2B5EF4-FFF2-40B4-BE49-F238E27FC236}">
                <a16:creationId xmlns:a16="http://schemas.microsoft.com/office/drawing/2014/main" id="{84E19376-0C07-C822-EF3A-0E8BD71C3833}"/>
              </a:ext>
            </a:extLst>
          </p:cNvPr>
          <p:cNvSpPr/>
          <p:nvPr/>
        </p:nvSpPr>
        <p:spPr>
          <a:xfrm>
            <a:off x="304883" y="6924887"/>
            <a:ext cx="3311595" cy="1426747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rgbClr val="59BAA3"/>
            </a:solidFill>
          </a:ln>
        </p:spPr>
        <p:txBody>
          <a:bodyPr/>
          <a:lstStyle/>
          <a:p>
            <a:endParaRPr lang="fr-BE"/>
          </a:p>
        </p:txBody>
      </p:sp>
      <p:pic>
        <p:nvPicPr>
          <p:cNvPr id="53" name="Graphic 52" descr="Receiver with solid fill">
            <a:extLst>
              <a:ext uri="{FF2B5EF4-FFF2-40B4-BE49-F238E27FC236}">
                <a16:creationId xmlns:a16="http://schemas.microsoft.com/office/drawing/2014/main" id="{8AB49B0E-F136-051D-DDD0-56562F7E4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645" y="7448246"/>
            <a:ext cx="275845" cy="275845"/>
          </a:xfrm>
          <a:prstGeom prst="rect">
            <a:avLst/>
          </a:prstGeom>
        </p:spPr>
      </p:pic>
      <p:pic>
        <p:nvPicPr>
          <p:cNvPr id="55" name="Graphic 54" descr="Envelope with solid fill">
            <a:extLst>
              <a:ext uri="{FF2B5EF4-FFF2-40B4-BE49-F238E27FC236}">
                <a16:creationId xmlns:a16="http://schemas.microsoft.com/office/drawing/2014/main" id="{6C754F78-B416-74B9-87AE-6231EA4F8F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4354" y="7050953"/>
            <a:ext cx="292137" cy="292137"/>
          </a:xfrm>
          <a:prstGeom prst="rect">
            <a:avLst/>
          </a:prstGeom>
        </p:spPr>
      </p:pic>
      <p:pic>
        <p:nvPicPr>
          <p:cNvPr id="57" name="Graphic 56" descr="World with solid fill">
            <a:extLst>
              <a:ext uri="{FF2B5EF4-FFF2-40B4-BE49-F238E27FC236}">
                <a16:creationId xmlns:a16="http://schemas.microsoft.com/office/drawing/2014/main" id="{DB171A3E-D1C2-21B1-A1A8-B0D6DBBEF0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4353" y="7825617"/>
            <a:ext cx="292138" cy="292138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A97D4D33-9B52-995F-1906-59E31F58E5B4}"/>
              </a:ext>
            </a:extLst>
          </p:cNvPr>
          <p:cNvSpPr txBox="1"/>
          <p:nvPr/>
        </p:nvSpPr>
        <p:spPr>
          <a:xfrm>
            <a:off x="922965" y="7449938"/>
            <a:ext cx="3793524" cy="57637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>
                <a:solidFill>
                  <a:srgbClr val="59BAA3"/>
                </a:solidFill>
                <a:latin typeface="Brandon Text Light"/>
                <a:ea typeface="+mn-lt"/>
                <a:cs typeface="+mn-lt"/>
                <a:sym typeface="Poppins"/>
              </a:rPr>
              <a:t>0496 </a:t>
            </a:r>
            <a:r>
              <a:rPr lang="en-US" sz="1400">
                <a:solidFill>
                  <a:srgbClr val="59BAA3"/>
                </a:solidFill>
                <a:latin typeface="Brandon Text Light"/>
                <a:ea typeface="+mn-lt"/>
                <a:cs typeface="+mn-lt"/>
              </a:rPr>
              <a:t>21 40 87 </a:t>
            </a:r>
            <a:endParaRPr lang="en-US"/>
          </a:p>
          <a:p>
            <a:pPr>
              <a:lnSpc>
                <a:spcPts val="2256"/>
              </a:lnSpc>
              <a:spcBef>
                <a:spcPct val="0"/>
              </a:spcBef>
            </a:pPr>
            <a:endParaRPr lang="en-US" sz="1400">
              <a:solidFill>
                <a:srgbClr val="59BAA3"/>
              </a:solidFill>
              <a:ea typeface="Calibri"/>
              <a:cs typeface="Calibri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9502E35-16ED-0C3C-25F1-391BA377DE33}"/>
              </a:ext>
            </a:extLst>
          </p:cNvPr>
          <p:cNvSpPr txBox="1"/>
          <p:nvPr/>
        </p:nvSpPr>
        <p:spPr>
          <a:xfrm>
            <a:off x="935201" y="7844746"/>
            <a:ext cx="3793524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>
                <a:solidFill>
                  <a:srgbClr val="59BAA3"/>
                </a:solidFill>
                <a:latin typeface="Brandon Text Light"/>
                <a:ea typeface="+mn-lt"/>
                <a:cs typeface="+mn-lt"/>
                <a:sym typeface="Poppi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Moulin de Montigny</a:t>
            </a: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C70EE4C-96FF-C655-DB5E-CE2BF33C415F}"/>
              </a:ext>
            </a:extLst>
          </p:cNvPr>
          <p:cNvSpPr txBox="1"/>
          <p:nvPr/>
        </p:nvSpPr>
        <p:spPr>
          <a:xfrm>
            <a:off x="906489" y="7045122"/>
            <a:ext cx="2166348" cy="5359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>
                <a:solidFill>
                  <a:srgbClr val="59BAA3"/>
                </a:solidFill>
                <a:latin typeface="Brandon Text Light"/>
                <a:ea typeface="+mn-lt"/>
                <a:cs typeface="+mn-lt"/>
                <a:sym typeface="Poppins 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xavier.</a:t>
            </a:r>
            <a:r>
              <a:rPr lang="en-US" sz="1400">
                <a:solidFill>
                  <a:srgbClr val="59BAA3"/>
                </a:solidFill>
                <a:latin typeface="Brandon Text Light"/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mauroy@skynet.be</a:t>
            </a:r>
            <a:endParaRPr lang="en-US"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1400" b="1">
              <a:solidFill>
                <a:srgbClr val="59BAA3"/>
              </a:solidFill>
              <a:latin typeface="Brandon Text Light" panose="020B0303020203060203" pitchFamily="34" charset="0"/>
              <a:ea typeface="Poppins"/>
              <a:cs typeface="Poppins Bold"/>
            </a:endParaRPr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id="{3ED7FD94-8BD8-8BF9-2DCA-AC434C2D2B02}"/>
              </a:ext>
            </a:extLst>
          </p:cNvPr>
          <p:cNvSpPr/>
          <p:nvPr/>
        </p:nvSpPr>
        <p:spPr>
          <a:xfrm>
            <a:off x="6628339" y="9829936"/>
            <a:ext cx="931661" cy="931661"/>
          </a:xfrm>
          <a:custGeom>
            <a:avLst/>
            <a:gdLst/>
            <a:ahLst/>
            <a:cxnLst/>
            <a:rect l="l" t="t" r="r" b="b"/>
            <a:pathLst>
              <a:path w="931661" h="931661">
                <a:moveTo>
                  <a:pt x="0" y="0"/>
                </a:moveTo>
                <a:lnTo>
                  <a:pt x="931661" y="0"/>
                </a:lnTo>
                <a:lnTo>
                  <a:pt x="931661" y="931661"/>
                </a:lnTo>
                <a:lnTo>
                  <a:pt x="0" y="93166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30864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58DC7-77F7-B005-EB27-DC2F6617D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FDA00D2-9005-4330-2014-348B2CECB1D3}"/>
              </a:ext>
            </a:extLst>
          </p:cNvPr>
          <p:cNvGrpSpPr/>
          <p:nvPr/>
        </p:nvGrpSpPr>
        <p:grpSpPr>
          <a:xfrm>
            <a:off x="-114300" y="-96196"/>
            <a:ext cx="7788600" cy="6358673"/>
            <a:chOff x="0" y="0"/>
            <a:chExt cx="10384800" cy="8478230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60E0E9F3-5A5C-6CAA-1187-B8AB94F12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9244" r="9244"/>
            <a:stretch>
              <a:fillRect/>
            </a:stretch>
          </p:blipFill>
          <p:spPr>
            <a:xfrm>
              <a:off x="0" y="0"/>
              <a:ext cx="10384800" cy="8478230"/>
            </a:xfrm>
            <a:prstGeom prst="rect">
              <a:avLst/>
            </a:prstGeom>
          </p:spPr>
        </p:pic>
      </p:grpSp>
      <p:sp>
        <p:nvSpPr>
          <p:cNvPr id="4" name="Freeform 4">
            <a:extLst>
              <a:ext uri="{FF2B5EF4-FFF2-40B4-BE49-F238E27FC236}">
                <a16:creationId xmlns:a16="http://schemas.microsoft.com/office/drawing/2014/main" id="{C1BB8AB9-6DA7-302A-A762-097C1B217132}"/>
              </a:ext>
            </a:extLst>
          </p:cNvPr>
          <p:cNvSpPr/>
          <p:nvPr/>
        </p:nvSpPr>
        <p:spPr>
          <a:xfrm>
            <a:off x="6628339" y="9829936"/>
            <a:ext cx="931661" cy="931661"/>
          </a:xfrm>
          <a:custGeom>
            <a:avLst/>
            <a:gdLst/>
            <a:ahLst/>
            <a:cxnLst/>
            <a:rect l="l" t="t" r="r" b="b"/>
            <a:pathLst>
              <a:path w="931661" h="931661">
                <a:moveTo>
                  <a:pt x="0" y="0"/>
                </a:moveTo>
                <a:lnTo>
                  <a:pt x="931661" y="0"/>
                </a:lnTo>
                <a:lnTo>
                  <a:pt x="931661" y="931661"/>
                </a:lnTo>
                <a:lnTo>
                  <a:pt x="0" y="9316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128DAFEA-889C-6557-07C5-2170B33841FC}"/>
              </a:ext>
            </a:extLst>
          </p:cNvPr>
          <p:cNvSpPr txBox="1"/>
          <p:nvPr/>
        </p:nvSpPr>
        <p:spPr>
          <a:xfrm>
            <a:off x="754750" y="7214665"/>
            <a:ext cx="6048000" cy="157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3"/>
              </a:lnSpc>
            </a:pPr>
            <a:r>
              <a:rPr lang="en-US" sz="4400" b="1">
                <a:solidFill>
                  <a:srgbClr val="59BAA3"/>
                </a:solidFill>
                <a:latin typeface="Brandon Text Light"/>
                <a:ea typeface="Poppins"/>
                <a:cs typeface="Poppins"/>
                <a:sym typeface="Poppins"/>
              </a:rPr>
              <a:t>Moulins </a:t>
            </a:r>
            <a:r>
              <a:rPr lang="en-US" sz="4400" b="1" err="1">
                <a:solidFill>
                  <a:srgbClr val="59BAA3"/>
                </a:solidFill>
                <a:latin typeface="Brandon Text Light"/>
                <a:ea typeface="Poppins"/>
                <a:cs typeface="Poppins"/>
                <a:sym typeface="Poppins"/>
              </a:rPr>
              <a:t>industriels</a:t>
            </a:r>
            <a:endParaRPr lang="en-US" sz="4400" b="1" err="1">
              <a:solidFill>
                <a:srgbClr val="59BAA3"/>
              </a:solidFill>
              <a:latin typeface="Brandon Text Light"/>
              <a:ea typeface="Poppins"/>
              <a:cs typeface="Poppins"/>
            </a:endParaRPr>
          </a:p>
          <a:p>
            <a:pPr algn="ctr">
              <a:lnSpc>
                <a:spcPts val="4003"/>
              </a:lnSpc>
            </a:pPr>
            <a:endParaRPr lang="en-US" sz="4400" b="1">
              <a:solidFill>
                <a:srgbClr val="59BAA3"/>
              </a:solidFill>
              <a:latin typeface="Brandon Text Light"/>
              <a:ea typeface="Poppins"/>
              <a:cs typeface="Poppins"/>
            </a:endParaRPr>
          </a:p>
          <a:p>
            <a:pPr algn="ctr">
              <a:lnSpc>
                <a:spcPts val="4003"/>
              </a:lnSpc>
            </a:pPr>
            <a:r>
              <a:rPr lang="en-US" sz="4400" b="1" err="1">
                <a:solidFill>
                  <a:srgbClr val="59BAA3"/>
                </a:solidFill>
                <a:latin typeface="Brandon Text Light"/>
                <a:ea typeface="Poppins"/>
                <a:cs typeface="Poppins"/>
              </a:rPr>
              <a:t>Industriële</a:t>
            </a:r>
            <a:r>
              <a:rPr lang="en-US" sz="4400" b="1">
                <a:solidFill>
                  <a:srgbClr val="59BAA3"/>
                </a:solidFill>
                <a:latin typeface="Brandon Text Light"/>
                <a:ea typeface="Poppins"/>
                <a:cs typeface="Poppins"/>
              </a:rPr>
              <a:t> </a:t>
            </a:r>
            <a:r>
              <a:rPr lang="en-US" sz="4400" b="1" err="1">
                <a:solidFill>
                  <a:srgbClr val="59BAA3"/>
                </a:solidFill>
                <a:latin typeface="Brandon Text Light"/>
                <a:ea typeface="Poppins"/>
                <a:cs typeface="Poppins"/>
              </a:rPr>
              <a:t>molens</a:t>
            </a:r>
            <a:endParaRPr lang="en-US" sz="4400" b="1" err="1">
              <a:solidFill>
                <a:srgbClr val="59BAA3"/>
              </a:solidFill>
              <a:latin typeface="Brandon Text Light" panose="020B0303020203060203" pitchFamily="34" charset="0"/>
              <a:ea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527346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BB754-A707-89B6-D14D-762172B0A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4036EC37-509F-83A0-F2E4-7C4F46671F1C}"/>
              </a:ext>
            </a:extLst>
          </p:cNvPr>
          <p:cNvGrpSpPr/>
          <p:nvPr/>
        </p:nvGrpSpPr>
        <p:grpSpPr>
          <a:xfrm>
            <a:off x="3737601" y="1662696"/>
            <a:ext cx="3562954" cy="5108877"/>
            <a:chOff x="0" y="-35437"/>
            <a:chExt cx="4480480" cy="6821463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2181CA24-8B86-5773-00F0-F0D8C6B1D9D5}"/>
                </a:ext>
              </a:extLst>
            </p:cNvPr>
            <p:cNvGrpSpPr/>
            <p:nvPr/>
          </p:nvGrpSpPr>
          <p:grpSpPr>
            <a:xfrm>
              <a:off x="0" y="-35437"/>
              <a:ext cx="4480480" cy="6821463"/>
              <a:chOff x="0" y="-9525"/>
              <a:chExt cx="1204277" cy="1833494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1A31578A-01A1-6D93-C7AD-7BDD79DB206B}"/>
                  </a:ext>
                </a:extLst>
              </p:cNvPr>
              <p:cNvSpPr/>
              <p:nvPr/>
            </p:nvSpPr>
            <p:spPr>
              <a:xfrm>
                <a:off x="15674" y="0"/>
                <a:ext cx="1141251" cy="1823969"/>
              </a:xfrm>
              <a:custGeom>
                <a:avLst/>
                <a:gdLst/>
                <a:ahLst/>
                <a:cxnLst/>
                <a:rect l="l" t="t" r="r" b="b"/>
                <a:pathLst>
                  <a:path w="1204277" h="1787934">
                    <a:moveTo>
                      <a:pt x="85244" y="0"/>
                    </a:moveTo>
                    <a:lnTo>
                      <a:pt x="1119033" y="0"/>
                    </a:lnTo>
                    <a:cubicBezTo>
                      <a:pt x="1166112" y="0"/>
                      <a:pt x="1204277" y="38165"/>
                      <a:pt x="1204277" y="85244"/>
                    </a:cubicBezTo>
                    <a:lnTo>
                      <a:pt x="1204277" y="1702689"/>
                    </a:lnTo>
                    <a:cubicBezTo>
                      <a:pt x="1204277" y="1725298"/>
                      <a:pt x="1195296" y="1746980"/>
                      <a:pt x="1179310" y="1762966"/>
                    </a:cubicBezTo>
                    <a:cubicBezTo>
                      <a:pt x="1163323" y="1778953"/>
                      <a:pt x="1141641" y="1787934"/>
                      <a:pt x="1119033" y="1787934"/>
                    </a:cubicBezTo>
                    <a:lnTo>
                      <a:pt x="85244" y="1787934"/>
                    </a:lnTo>
                    <a:cubicBezTo>
                      <a:pt x="38165" y="1787934"/>
                      <a:pt x="0" y="1749769"/>
                      <a:pt x="0" y="1702689"/>
                    </a:cubicBezTo>
                    <a:lnTo>
                      <a:pt x="0" y="85244"/>
                    </a:lnTo>
                    <a:cubicBezTo>
                      <a:pt x="0" y="38165"/>
                      <a:pt x="38165" y="0"/>
                      <a:pt x="85244" y="0"/>
                    </a:cubicBezTo>
                    <a:close/>
                  </a:path>
                </a:pathLst>
              </a:custGeom>
              <a:noFill/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A006C46F-441B-2F0E-FA25-4C6BD6FE6E40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204277" cy="17974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66"/>
                  </a:lnSpc>
                </a:pPr>
                <a:endParaRPr/>
              </a:p>
            </p:txBody>
          </p:sp>
        </p:grp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6A486273-63B4-88DB-F087-BFE01002AA16}"/>
                </a:ext>
              </a:extLst>
            </p:cNvPr>
            <p:cNvSpPr txBox="1"/>
            <p:nvPr/>
          </p:nvSpPr>
          <p:spPr>
            <a:xfrm>
              <a:off x="451644" y="-29647"/>
              <a:ext cx="3870351" cy="64724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765"/>
                </a:lnSpc>
              </a:pP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Lieu </a:t>
              </a:r>
              <a:r>
                <a:rPr lang="en-US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: </a:t>
              </a:r>
              <a:r>
                <a:rPr lang="en-US" sz="1423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Frasnes</a:t>
              </a:r>
              <a:r>
                <a:rPr lang="en-US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-lez-</a:t>
              </a:r>
              <a:r>
                <a:rPr lang="en-US" sz="1423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Anvaing</a:t>
              </a:r>
              <a:endPara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Type de moulin : </a:t>
              </a:r>
              <a:r>
                <a:rPr lang="en-US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Sur </a:t>
              </a:r>
              <a:r>
                <a:rPr lang="en-US" sz="1423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cylindre</a:t>
              </a:r>
              <a:endPara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Type de </a:t>
              </a:r>
              <a:r>
                <a:rPr lang="en-US" sz="1423" b="1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farine</a:t>
              </a: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:</a:t>
              </a:r>
              <a:r>
                <a:rPr lang="en-US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  <a:r>
                <a:rPr lang="fr-BE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Froment, épeautre, seigle, multicéréales</a:t>
              </a:r>
            </a:p>
            <a:p>
              <a:pPr>
                <a:lnSpc>
                  <a:spcPts val="1765"/>
                </a:lnSpc>
              </a:pPr>
              <a:endPara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Origine du </a:t>
              </a:r>
              <a:r>
                <a:rPr lang="en-US" sz="1423" b="1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blé</a:t>
              </a: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: </a:t>
              </a:r>
              <a:r>
                <a:rPr lang="fr-BE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Environ 80 % de la production issue de blé cultivé localement</a:t>
              </a:r>
            </a:p>
            <a:p>
              <a:pPr>
                <a:lnSpc>
                  <a:spcPts val="1765"/>
                </a:lnSpc>
              </a:pPr>
              <a:endParaRPr lang="en-US" sz="1423" b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Taux</a:t>
              </a: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de cendre :</a:t>
              </a:r>
              <a:r>
                <a:rPr lang="en-US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  <a:r>
                <a:rPr lang="fr-BE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Blanc, gros, intégral</a:t>
              </a:r>
            </a:p>
            <a:p>
              <a:pPr>
                <a:lnSpc>
                  <a:spcPts val="1765"/>
                </a:lnSpc>
              </a:pPr>
              <a:endParaRPr lang="fr-BE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Jours</a:t>
              </a: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de livraison : </a:t>
              </a:r>
              <a:r>
                <a:rPr lang="fr-BE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Mercredi</a:t>
              </a:r>
            </a:p>
            <a:p>
              <a:pPr>
                <a:lnSpc>
                  <a:spcPts val="1765"/>
                </a:lnSpc>
              </a:pPr>
              <a:endParaRPr lang="fr-BE" sz="1423" b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Franco : </a:t>
              </a:r>
              <a:r>
                <a:rPr lang="fr-BE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1 tonne</a:t>
              </a:r>
              <a:endParaRPr lang="pt-BR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endParaRPr lang="pt-BR" sz="1423" b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Gamme bio ? </a:t>
              </a:r>
              <a:r>
                <a:rPr lang="en-US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Oui</a:t>
              </a:r>
              <a:endPara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Farine </a:t>
              </a:r>
              <a:r>
                <a:rPr lang="en-US" sz="1423" b="1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stabilisée</a:t>
              </a:r>
              <a:r>
                <a:rPr lang="en-US" sz="1423" b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? </a:t>
              </a:r>
              <a:r>
                <a:rPr lang="en-US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Oui</a:t>
              </a:r>
            </a:p>
            <a:p>
              <a:pPr algn="l">
                <a:lnSpc>
                  <a:spcPts val="1765"/>
                </a:lnSpc>
                <a:spcBef>
                  <a:spcPct val="0"/>
                </a:spcBef>
              </a:pPr>
              <a:r>
                <a:rPr lang="en-US" sz="1423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1A3278DA-F130-73CE-F66D-C018E0D9C446}"/>
              </a:ext>
            </a:extLst>
          </p:cNvPr>
          <p:cNvGrpSpPr/>
          <p:nvPr/>
        </p:nvGrpSpPr>
        <p:grpSpPr>
          <a:xfrm>
            <a:off x="296584" y="4556604"/>
            <a:ext cx="3376485" cy="5298824"/>
            <a:chOff x="0" y="-35437"/>
            <a:chExt cx="4480480" cy="7271595"/>
          </a:xfrm>
        </p:grpSpPr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D2F36F38-3AAE-E51C-2035-D9DEFDC13888}"/>
                </a:ext>
              </a:extLst>
            </p:cNvPr>
            <p:cNvGrpSpPr/>
            <p:nvPr/>
          </p:nvGrpSpPr>
          <p:grpSpPr>
            <a:xfrm>
              <a:off x="0" y="-35437"/>
              <a:ext cx="4480480" cy="7271595"/>
              <a:chOff x="0" y="-9525"/>
              <a:chExt cx="1204277" cy="1954482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6A5A34CB-0C50-C772-2FF6-0BC742C8EBA1}"/>
                  </a:ext>
                </a:extLst>
              </p:cNvPr>
              <p:cNvSpPr/>
              <p:nvPr/>
            </p:nvSpPr>
            <p:spPr>
              <a:xfrm>
                <a:off x="0" y="0"/>
                <a:ext cx="1204277" cy="1889454"/>
              </a:xfrm>
              <a:custGeom>
                <a:avLst/>
                <a:gdLst/>
                <a:ahLst/>
                <a:cxnLst/>
                <a:rect l="l" t="t" r="r" b="b"/>
                <a:pathLst>
                  <a:path w="1204277" h="1944957">
                    <a:moveTo>
                      <a:pt x="85244" y="0"/>
                    </a:moveTo>
                    <a:lnTo>
                      <a:pt x="1119033" y="0"/>
                    </a:lnTo>
                    <a:cubicBezTo>
                      <a:pt x="1166112" y="0"/>
                      <a:pt x="1204277" y="38165"/>
                      <a:pt x="1204277" y="85244"/>
                    </a:cubicBezTo>
                    <a:lnTo>
                      <a:pt x="1204277" y="1859712"/>
                    </a:lnTo>
                    <a:cubicBezTo>
                      <a:pt x="1204277" y="1906792"/>
                      <a:pt x="1166112" y="1944957"/>
                      <a:pt x="1119033" y="1944957"/>
                    </a:cubicBezTo>
                    <a:lnTo>
                      <a:pt x="85244" y="1944957"/>
                    </a:lnTo>
                    <a:cubicBezTo>
                      <a:pt x="38165" y="1944957"/>
                      <a:pt x="0" y="1906792"/>
                      <a:pt x="0" y="1859712"/>
                    </a:cubicBezTo>
                    <a:lnTo>
                      <a:pt x="0" y="85244"/>
                    </a:lnTo>
                    <a:cubicBezTo>
                      <a:pt x="0" y="38165"/>
                      <a:pt x="38165" y="0"/>
                      <a:pt x="85244" y="0"/>
                    </a:cubicBezTo>
                    <a:close/>
                  </a:path>
                </a:pathLst>
              </a:custGeom>
              <a:noFill/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6" name="TextBox 16">
                <a:extLst>
                  <a:ext uri="{FF2B5EF4-FFF2-40B4-BE49-F238E27FC236}">
                    <a16:creationId xmlns:a16="http://schemas.microsoft.com/office/drawing/2014/main" id="{1B56680B-EE5A-03C5-070B-F25B74B774EB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204277" cy="19544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66"/>
                  </a:lnSpc>
                </a:pPr>
                <a:endParaRPr/>
              </a:p>
            </p:txBody>
          </p:sp>
        </p:grp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EADCD541-36E6-F830-C881-D8433D471B07}"/>
                </a:ext>
              </a:extLst>
            </p:cNvPr>
            <p:cNvSpPr txBox="1"/>
            <p:nvPr/>
          </p:nvSpPr>
          <p:spPr>
            <a:xfrm>
              <a:off x="288137" y="89124"/>
              <a:ext cx="3908689" cy="66522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Plaats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: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Frasnes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-lez-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Anvaing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Molentype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Op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cilinder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Meelsoort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Tarwe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, spelt,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rogge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,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meergranen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Oorsprong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Ongeveer 80 % van de productie is afkomstig van lokaal geteelde tarwe.</a:t>
              </a:r>
            </a:p>
            <a:p>
              <a:pPr>
                <a:lnSpc>
                  <a:spcPts val="1765"/>
                </a:lnSpc>
              </a:pPr>
              <a:endPara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Asgehalte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Wit, </a:t>
              </a:r>
              <a:r>
                <a:rPr lang="fr-BE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groot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, </a:t>
              </a:r>
              <a:r>
                <a:rPr lang="fr-BE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integraal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Bezorgdagen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Woensdag</a:t>
              </a: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Franco: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1 ton</a:t>
              </a:r>
              <a:endParaRPr lang="fr-BE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Biologisch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assortiment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?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Ja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Gestabiliseerd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?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Ja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  <a:spcBef>
                  <a:spcPct val="0"/>
                </a:spcBef>
              </a:pP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A8B1F992-25CC-75FB-6D2A-F60BEE304FEF}"/>
              </a:ext>
            </a:extLst>
          </p:cNvPr>
          <p:cNvSpPr txBox="1"/>
          <p:nvPr/>
        </p:nvSpPr>
        <p:spPr>
          <a:xfrm>
            <a:off x="0" y="477266"/>
            <a:ext cx="7560000" cy="555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3"/>
              </a:lnSpc>
            </a:pPr>
            <a:r>
              <a:rPr lang="en-US" sz="4400" b="1">
                <a:solidFill>
                  <a:srgbClr val="59BAA3"/>
                </a:solidFill>
                <a:latin typeface="Brandon Text Light"/>
                <a:ea typeface="Poppins"/>
                <a:cs typeface="Poppins"/>
                <a:sym typeface="Poppins"/>
              </a:rPr>
              <a:t>MOULIN NOVA</a:t>
            </a:r>
          </a:p>
        </p:txBody>
      </p:sp>
      <p:pic>
        <p:nvPicPr>
          <p:cNvPr id="21" name="Image 20" descr="Une image contenant sol, Céréales alimentaires, graine, nourriture">
            <a:extLst>
              <a:ext uri="{FF2B5EF4-FFF2-40B4-BE49-F238E27FC236}">
                <a16:creationId xmlns:a16="http://schemas.microsoft.com/office/drawing/2014/main" id="{E7C82552-ABD4-05B4-B7E3-DE4091841C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8" b="19933"/>
          <a:stretch>
            <a:fillRect/>
          </a:stretch>
        </p:blipFill>
        <p:spPr>
          <a:xfrm>
            <a:off x="342534" y="1435285"/>
            <a:ext cx="3284396" cy="2702375"/>
          </a:xfrm>
          <a:prstGeom prst="rect">
            <a:avLst/>
          </a:prstGeom>
        </p:spPr>
      </p:pic>
      <p:sp>
        <p:nvSpPr>
          <p:cNvPr id="20" name="Freeform 7">
            <a:extLst>
              <a:ext uri="{FF2B5EF4-FFF2-40B4-BE49-F238E27FC236}">
                <a16:creationId xmlns:a16="http://schemas.microsoft.com/office/drawing/2014/main" id="{27E2FFC5-B481-91F4-4451-1EFFD10F0929}"/>
              </a:ext>
            </a:extLst>
          </p:cNvPr>
          <p:cNvSpPr/>
          <p:nvPr/>
        </p:nvSpPr>
        <p:spPr>
          <a:xfrm>
            <a:off x="301396" y="4460201"/>
            <a:ext cx="3338429" cy="5144191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3BBB06D8-88F1-A78D-8ABC-41FCAFEA101E}"/>
              </a:ext>
            </a:extLst>
          </p:cNvPr>
          <p:cNvSpPr/>
          <p:nvPr/>
        </p:nvSpPr>
        <p:spPr>
          <a:xfrm>
            <a:off x="3876992" y="1431129"/>
            <a:ext cx="3406803" cy="5234296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fr-BE"/>
          </a:p>
        </p:txBody>
      </p:sp>
      <p:grpSp>
        <p:nvGrpSpPr>
          <p:cNvPr id="26" name="Group 4">
            <a:extLst>
              <a:ext uri="{FF2B5EF4-FFF2-40B4-BE49-F238E27FC236}">
                <a16:creationId xmlns:a16="http://schemas.microsoft.com/office/drawing/2014/main" id="{7DDD46EA-FDE1-5E42-11C3-8E7AD9120B86}"/>
              </a:ext>
            </a:extLst>
          </p:cNvPr>
          <p:cNvGrpSpPr/>
          <p:nvPr/>
        </p:nvGrpSpPr>
        <p:grpSpPr>
          <a:xfrm>
            <a:off x="3939921" y="1667949"/>
            <a:ext cx="3335293" cy="4833708"/>
            <a:chOff x="0" y="-9625"/>
            <a:chExt cx="1204277" cy="1991719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8C843998-8CF8-BB8C-2795-DE55F4AD8FE1}"/>
                </a:ext>
              </a:extLst>
            </p:cNvPr>
            <p:cNvSpPr/>
            <p:nvPr/>
          </p:nvSpPr>
          <p:spPr>
            <a:xfrm>
              <a:off x="15674" y="-9625"/>
              <a:ext cx="1164004" cy="1991719"/>
            </a:xfrm>
            <a:custGeom>
              <a:avLst/>
              <a:gdLst/>
              <a:ahLst/>
              <a:cxnLst/>
              <a:rect l="l" t="t" r="r" b="b"/>
              <a:pathLst>
                <a:path w="1204277" h="1787934">
                  <a:moveTo>
                    <a:pt x="85244" y="0"/>
                  </a:moveTo>
                  <a:lnTo>
                    <a:pt x="1119033" y="0"/>
                  </a:lnTo>
                  <a:cubicBezTo>
                    <a:pt x="1166112" y="0"/>
                    <a:pt x="1204277" y="38165"/>
                    <a:pt x="1204277" y="85244"/>
                  </a:cubicBezTo>
                  <a:lnTo>
                    <a:pt x="1204277" y="1702689"/>
                  </a:lnTo>
                  <a:cubicBezTo>
                    <a:pt x="1204277" y="1725298"/>
                    <a:pt x="1195296" y="1746980"/>
                    <a:pt x="1179310" y="1762966"/>
                  </a:cubicBezTo>
                  <a:cubicBezTo>
                    <a:pt x="1163323" y="1778953"/>
                    <a:pt x="1141641" y="1787934"/>
                    <a:pt x="1119033" y="1787934"/>
                  </a:cubicBezTo>
                  <a:lnTo>
                    <a:pt x="85244" y="1787934"/>
                  </a:lnTo>
                  <a:cubicBezTo>
                    <a:pt x="38165" y="1787934"/>
                    <a:pt x="0" y="1749769"/>
                    <a:pt x="0" y="1702689"/>
                  </a:cubicBezTo>
                  <a:lnTo>
                    <a:pt x="0" y="85244"/>
                  </a:lnTo>
                  <a:cubicBezTo>
                    <a:pt x="0" y="38165"/>
                    <a:pt x="38165" y="0"/>
                    <a:pt x="85244" y="0"/>
                  </a:cubicBezTo>
                  <a:close/>
                </a:path>
              </a:pathLst>
            </a:custGeom>
            <a:noFill/>
          </p:spPr>
          <p:txBody>
            <a:bodyPr/>
            <a:lstStyle/>
            <a:p>
              <a:endParaRPr lang="fr-BE"/>
            </a:p>
          </p:txBody>
        </p:sp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526D5BE7-61E5-6C01-C9F3-35C5BA6DAC58}"/>
                </a:ext>
              </a:extLst>
            </p:cNvPr>
            <p:cNvSpPr txBox="1"/>
            <p:nvPr/>
          </p:nvSpPr>
          <p:spPr>
            <a:xfrm>
              <a:off x="0" y="-9525"/>
              <a:ext cx="1204277" cy="1797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66"/>
                </a:lnSpc>
              </a:pPr>
              <a:endParaRPr/>
            </a:p>
          </p:txBody>
        </p:sp>
      </p:grpSp>
      <p:sp>
        <p:nvSpPr>
          <p:cNvPr id="44" name="Freeform 7">
            <a:extLst>
              <a:ext uri="{FF2B5EF4-FFF2-40B4-BE49-F238E27FC236}">
                <a16:creationId xmlns:a16="http://schemas.microsoft.com/office/drawing/2014/main" id="{D055AB55-AC66-F049-4E4D-4BE4032921AB}"/>
              </a:ext>
            </a:extLst>
          </p:cNvPr>
          <p:cNvSpPr/>
          <p:nvPr/>
        </p:nvSpPr>
        <p:spPr>
          <a:xfrm>
            <a:off x="3945012" y="7014575"/>
            <a:ext cx="3311595" cy="1426747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rgbClr val="59BAA3"/>
            </a:solidFill>
          </a:ln>
        </p:spPr>
        <p:txBody>
          <a:bodyPr/>
          <a:lstStyle/>
          <a:p>
            <a:endParaRPr lang="fr-BE"/>
          </a:p>
        </p:txBody>
      </p:sp>
      <p:pic>
        <p:nvPicPr>
          <p:cNvPr id="46" name="Graphic 45" descr="Receiver with solid fill">
            <a:extLst>
              <a:ext uri="{FF2B5EF4-FFF2-40B4-BE49-F238E27FC236}">
                <a16:creationId xmlns:a16="http://schemas.microsoft.com/office/drawing/2014/main" id="{3D20E5E8-D545-3D30-B45A-EFDF242BF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70774" y="7537934"/>
            <a:ext cx="275845" cy="275845"/>
          </a:xfrm>
          <a:prstGeom prst="rect">
            <a:avLst/>
          </a:prstGeom>
        </p:spPr>
      </p:pic>
      <p:pic>
        <p:nvPicPr>
          <p:cNvPr id="48" name="Graphic 47" descr="Envelope with solid fill">
            <a:extLst>
              <a:ext uri="{FF2B5EF4-FFF2-40B4-BE49-F238E27FC236}">
                <a16:creationId xmlns:a16="http://schemas.microsoft.com/office/drawing/2014/main" id="{22CB97C5-52E4-9B57-9426-C63F7F0958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54483" y="7140641"/>
            <a:ext cx="292137" cy="292137"/>
          </a:xfrm>
          <a:prstGeom prst="rect">
            <a:avLst/>
          </a:prstGeom>
        </p:spPr>
      </p:pic>
      <p:pic>
        <p:nvPicPr>
          <p:cNvPr id="50" name="Graphic 49" descr="World with solid fill">
            <a:extLst>
              <a:ext uri="{FF2B5EF4-FFF2-40B4-BE49-F238E27FC236}">
                <a16:creationId xmlns:a16="http://schemas.microsoft.com/office/drawing/2014/main" id="{D4132682-E7F0-13E4-7CFB-EE852CBEC1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54482" y="7915305"/>
            <a:ext cx="292138" cy="29213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D3AEDEB6-ADAE-6308-352A-E506EE575E7C}"/>
              </a:ext>
            </a:extLst>
          </p:cNvPr>
          <p:cNvSpPr txBox="1"/>
          <p:nvPr/>
        </p:nvSpPr>
        <p:spPr>
          <a:xfrm>
            <a:off x="4563094" y="7539626"/>
            <a:ext cx="3793524" cy="57637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>
                <a:solidFill>
                  <a:srgbClr val="59BAA3"/>
                </a:solidFill>
                <a:latin typeface="Brandon Text Light"/>
                <a:ea typeface="+mn-lt"/>
                <a:cs typeface="+mn-lt"/>
                <a:sym typeface="Poppins"/>
              </a:rPr>
              <a:t>069</a:t>
            </a:r>
            <a:r>
              <a:rPr lang="en-US" sz="1400">
                <a:solidFill>
                  <a:srgbClr val="59BAA3"/>
                </a:solidFill>
                <a:latin typeface="Brandon Text Light"/>
                <a:ea typeface="+mn-lt"/>
                <a:cs typeface="+mn-lt"/>
              </a:rPr>
              <a:t> 590 590</a:t>
            </a:r>
            <a:endParaRPr lang="en-US"/>
          </a:p>
          <a:p>
            <a:pPr>
              <a:lnSpc>
                <a:spcPts val="2256"/>
              </a:lnSpc>
              <a:spcBef>
                <a:spcPct val="0"/>
              </a:spcBef>
            </a:pPr>
            <a:endParaRPr lang="en-US" sz="1400">
              <a:solidFill>
                <a:srgbClr val="59BAA3"/>
              </a:solidFill>
              <a:ea typeface="Calibri"/>
              <a:cs typeface="Calibri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9A4B71D-3149-B7E1-2EB7-92D488723A7E}"/>
              </a:ext>
            </a:extLst>
          </p:cNvPr>
          <p:cNvSpPr txBox="1"/>
          <p:nvPr/>
        </p:nvSpPr>
        <p:spPr>
          <a:xfrm>
            <a:off x="4577560" y="7920626"/>
            <a:ext cx="3793524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dirty="0" err="1">
                <a:solidFill>
                  <a:srgbClr val="59BAA3"/>
                </a:solidFill>
                <a:latin typeface="Brandon Text Light"/>
                <a:ea typeface="+mn-lt"/>
                <a:cs typeface="+mn-lt"/>
                <a:sym typeface="Poppi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MoulinNova</a:t>
            </a:r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0F66264-743E-7758-659F-EBE6978C3CFC}"/>
              </a:ext>
            </a:extLst>
          </p:cNvPr>
          <p:cNvSpPr txBox="1"/>
          <p:nvPr/>
        </p:nvSpPr>
        <p:spPr>
          <a:xfrm>
            <a:off x="4546618" y="7134810"/>
            <a:ext cx="1886478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>
                <a:solidFill>
                  <a:srgbClr val="59BAA3"/>
                </a:solidFill>
                <a:latin typeface="Brandon Text Light"/>
                <a:ea typeface="+mn-lt"/>
                <a:cs typeface="+mn-lt"/>
                <a:sym typeface="Poppins 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sales</a:t>
            </a:r>
            <a:r>
              <a:rPr lang="en-US" sz="1400">
                <a:solidFill>
                  <a:srgbClr val="59BAA3"/>
                </a:solidFill>
                <a:latin typeface="Brandon Text Light"/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@molensnova.be</a:t>
            </a:r>
            <a:endParaRPr lang="en-US"/>
          </a:p>
          <a:p>
            <a:endParaRPr lang="en-US" sz="1400" b="1">
              <a:solidFill>
                <a:srgbClr val="59BAA3"/>
              </a:solidFill>
              <a:latin typeface="Brandon Text Light" panose="020B0303020203060203" pitchFamily="34" charset="0"/>
              <a:ea typeface="Poppins"/>
              <a:cs typeface="Poppins Bold"/>
            </a:endParaRPr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id="{17DD03BD-28E3-B858-0FB6-CE5FEA091468}"/>
              </a:ext>
            </a:extLst>
          </p:cNvPr>
          <p:cNvSpPr/>
          <p:nvPr/>
        </p:nvSpPr>
        <p:spPr>
          <a:xfrm>
            <a:off x="6628339" y="9829936"/>
            <a:ext cx="931661" cy="931661"/>
          </a:xfrm>
          <a:custGeom>
            <a:avLst/>
            <a:gdLst/>
            <a:ahLst/>
            <a:cxnLst/>
            <a:rect l="l" t="t" r="r" b="b"/>
            <a:pathLst>
              <a:path w="931661" h="931661">
                <a:moveTo>
                  <a:pt x="0" y="0"/>
                </a:moveTo>
                <a:lnTo>
                  <a:pt x="931661" y="0"/>
                </a:lnTo>
                <a:lnTo>
                  <a:pt x="931661" y="931661"/>
                </a:lnTo>
                <a:lnTo>
                  <a:pt x="0" y="93166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01217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892BE-E2BA-7B11-4420-3ADC85C54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7">
            <a:extLst>
              <a:ext uri="{FF2B5EF4-FFF2-40B4-BE49-F238E27FC236}">
                <a16:creationId xmlns:a16="http://schemas.microsoft.com/office/drawing/2014/main" id="{DDAC195E-CA3C-433F-92DD-9A37904E99DA}"/>
              </a:ext>
            </a:extLst>
          </p:cNvPr>
          <p:cNvSpPr/>
          <p:nvPr/>
        </p:nvSpPr>
        <p:spPr>
          <a:xfrm>
            <a:off x="389511" y="7247194"/>
            <a:ext cx="3311595" cy="1426747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rgbClr val="59BAA3"/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5B1E7DE2-5D46-9CE5-CB35-4662700127F9}"/>
              </a:ext>
            </a:extLst>
          </p:cNvPr>
          <p:cNvSpPr/>
          <p:nvPr/>
        </p:nvSpPr>
        <p:spPr>
          <a:xfrm>
            <a:off x="3923815" y="4464472"/>
            <a:ext cx="3311595" cy="4935967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64BDA94-6D59-0B8C-B959-0772999B4C82}"/>
              </a:ext>
            </a:extLst>
          </p:cNvPr>
          <p:cNvSpPr txBox="1"/>
          <p:nvPr/>
        </p:nvSpPr>
        <p:spPr>
          <a:xfrm>
            <a:off x="8141" y="485683"/>
            <a:ext cx="7560000" cy="555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3"/>
              </a:lnSpc>
            </a:pPr>
            <a:r>
              <a:rPr lang="en-US" sz="4448" b="1">
                <a:solidFill>
                  <a:srgbClr val="59BAA3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CERES</a:t>
            </a:r>
          </a:p>
        </p:txBody>
      </p:sp>
      <p:pic>
        <p:nvPicPr>
          <p:cNvPr id="27" name="Graphic 26" descr="Receiver with solid fill">
            <a:extLst>
              <a:ext uri="{FF2B5EF4-FFF2-40B4-BE49-F238E27FC236}">
                <a16:creationId xmlns:a16="http://schemas.microsoft.com/office/drawing/2014/main" id="{FAA5CAC7-CBB4-61FB-68D0-ED2CFF5E2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7131" y="7808164"/>
            <a:ext cx="275845" cy="275845"/>
          </a:xfrm>
          <a:prstGeom prst="rect">
            <a:avLst/>
          </a:prstGeom>
        </p:spPr>
      </p:pic>
      <p:pic>
        <p:nvPicPr>
          <p:cNvPr id="29" name="Graphic 28" descr="Envelope with solid fill">
            <a:extLst>
              <a:ext uri="{FF2B5EF4-FFF2-40B4-BE49-F238E27FC236}">
                <a16:creationId xmlns:a16="http://schemas.microsoft.com/office/drawing/2014/main" id="{B1B82CA3-5CB1-0699-7474-FFDC698FF6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0839" y="7410872"/>
            <a:ext cx="292137" cy="292137"/>
          </a:xfrm>
          <a:prstGeom prst="rect">
            <a:avLst/>
          </a:prstGeom>
        </p:spPr>
      </p:pic>
      <p:pic>
        <p:nvPicPr>
          <p:cNvPr id="31" name="Graphic 30" descr="World with solid fill">
            <a:extLst>
              <a:ext uri="{FF2B5EF4-FFF2-40B4-BE49-F238E27FC236}">
                <a16:creationId xmlns:a16="http://schemas.microsoft.com/office/drawing/2014/main" id="{38442BA6-184D-1490-DE57-539DFC9690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0838" y="8216188"/>
            <a:ext cx="292138" cy="29213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8541831-CE39-182C-C04D-DC7DE8F56F1D}"/>
              </a:ext>
            </a:extLst>
          </p:cNvPr>
          <p:cNvSpPr txBox="1"/>
          <p:nvPr/>
        </p:nvSpPr>
        <p:spPr>
          <a:xfrm>
            <a:off x="985905" y="7749642"/>
            <a:ext cx="3793524" cy="367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56"/>
              </a:lnSpc>
              <a:spcBef>
                <a:spcPct val="0"/>
              </a:spcBef>
            </a:pPr>
            <a:r>
              <a:rPr lang="en-US" sz="1400" b="1">
                <a:solidFill>
                  <a:srgbClr val="59BAA3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0</a:t>
            </a:r>
            <a:r>
              <a:rPr lang="en-US" sz="1400">
                <a:solidFill>
                  <a:srgbClr val="59BAA3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2 240 06 00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E0D6F69-528F-191C-12EB-667C1AF5D473}"/>
              </a:ext>
            </a:extLst>
          </p:cNvPr>
          <p:cNvSpPr txBox="1"/>
          <p:nvPr/>
        </p:nvSpPr>
        <p:spPr>
          <a:xfrm>
            <a:off x="1023107" y="8147155"/>
            <a:ext cx="3793524" cy="310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solidFill>
                  <a:srgbClr val="59BAA3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  <a:hlinkClick r:id="rId8" tooltip="https://ceres.be/fr/hom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Ceres</a:t>
            </a:r>
            <a:endParaRPr lang="en-US" sz="1400" b="1">
              <a:solidFill>
                <a:srgbClr val="59BAA3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C02160-7679-8460-8317-C99EA60B70A2}"/>
              </a:ext>
            </a:extLst>
          </p:cNvPr>
          <p:cNvSpPr txBox="1"/>
          <p:nvPr/>
        </p:nvSpPr>
        <p:spPr>
          <a:xfrm>
            <a:off x="4092652" y="4538391"/>
            <a:ext cx="3036831" cy="4935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65"/>
              </a:lnSpc>
            </a:pP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Plaats</a:t>
            </a: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: 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Brussel</a:t>
            </a:r>
          </a:p>
          <a:p>
            <a:pPr>
              <a:lnSpc>
                <a:spcPts val="1765"/>
              </a:lnSpc>
            </a:pP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Molentype</a:t>
            </a: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: </a:t>
            </a:r>
            <a:r>
              <a:rPr lang="en-US" sz="1400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Cylindre</a:t>
            </a:r>
            <a:endParaRPr lang="en-US" sz="1400" dirty="0">
              <a:latin typeface="Brandon Text Light" panose="020B0303020203060203" pitchFamily="34" charset="0"/>
              <a:ea typeface="Poppins Bold"/>
              <a:cs typeface="Poppins Bold"/>
              <a:sym typeface="Poppins Bold"/>
            </a:endParaRPr>
          </a:p>
          <a:p>
            <a:pPr>
              <a:lnSpc>
                <a:spcPts val="1765"/>
              </a:lnSpc>
            </a:pPr>
            <a:endParaRPr lang="en-US" sz="1400" b="1" dirty="0">
              <a:latin typeface="Brandon Text Light" panose="020B0303020203060203" pitchFamily="34" charset="0"/>
              <a:ea typeface="Poppins Bold"/>
              <a:cs typeface="Poppins Bold"/>
              <a:sym typeface="Poppins Bold"/>
            </a:endParaRPr>
          </a:p>
          <a:p>
            <a:pPr>
              <a:lnSpc>
                <a:spcPts val="1765"/>
              </a:lnSpc>
            </a:pP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Meelsoort</a:t>
            </a: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: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Tarwe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, spelt,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eenkoorn</a:t>
            </a: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Oorsprong</a:t>
            </a: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meel</a:t>
            </a: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: </a:t>
            </a:r>
            <a:r>
              <a:rPr lang="nl-NL" sz="1400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België en aangrenzende landen (Frankrijk, Duitsland), Centraal-Europa (Polen, Tsjechië)</a:t>
            </a:r>
            <a:endParaRPr lang="en-US" sz="1400" dirty="0">
              <a:latin typeface="Brandon Text Light" panose="020B0303020203060203" pitchFamily="34" charset="0"/>
              <a:ea typeface="Poppins Bold"/>
              <a:cs typeface="Poppins Bold"/>
              <a:sym typeface="Poppins Bold"/>
            </a:endParaRPr>
          </a:p>
          <a:p>
            <a:pPr>
              <a:lnSpc>
                <a:spcPts val="1765"/>
              </a:lnSpc>
            </a:pPr>
            <a:endParaRPr lang="en-US" sz="1400" b="1" dirty="0">
              <a:latin typeface="Brandon Text Light" panose="020B0303020203060203" pitchFamily="34" charset="0"/>
              <a:ea typeface="Poppins Bold"/>
              <a:cs typeface="Poppins Bold"/>
              <a:sym typeface="Poppins Bold"/>
            </a:endParaRPr>
          </a:p>
          <a:p>
            <a:pPr>
              <a:lnSpc>
                <a:spcPts val="1765"/>
              </a:lnSpc>
            </a:pP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Asgehalte</a:t>
            </a: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: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Niet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gespecificeerd</a:t>
            </a: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Franco: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Niet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gespecificeerd</a:t>
            </a: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Biologisch</a:t>
            </a: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assortiment</a:t>
            </a: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?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Niet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gespecificeerd</a:t>
            </a: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Gestabiliseerd</a:t>
            </a: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meel</a:t>
            </a: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? 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Ja</a:t>
            </a:r>
          </a:p>
          <a:p>
            <a:pPr>
              <a:lnSpc>
                <a:spcPts val="1765"/>
              </a:lnSpc>
              <a:spcBef>
                <a:spcPct val="0"/>
              </a:spcBef>
            </a:pP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</a:t>
            </a:r>
          </a:p>
          <a:p>
            <a:pPr>
              <a:lnSpc>
                <a:spcPts val="1765"/>
              </a:lnSpc>
              <a:spcBef>
                <a:spcPct val="0"/>
              </a:spcBef>
            </a:pPr>
            <a:endParaRPr lang="en-US" sz="1400" b="1" dirty="0">
              <a:latin typeface="Brandon Text Light" panose="020B0303020203060203" pitchFamily="34" charset="0"/>
              <a:ea typeface="Poppins Bold"/>
              <a:cs typeface="Poppins Bold"/>
              <a:sym typeface="Poppins Bold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CA9C6F-9F92-F631-7257-533F50C5DBEF}"/>
              </a:ext>
            </a:extLst>
          </p:cNvPr>
          <p:cNvSpPr txBox="1"/>
          <p:nvPr/>
        </p:nvSpPr>
        <p:spPr>
          <a:xfrm>
            <a:off x="562085" y="1641463"/>
            <a:ext cx="3036831" cy="5166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65"/>
              </a:lnSpc>
            </a:pPr>
            <a:r>
              <a:rPr lang="en-US" sz="1400" b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Lieu </a:t>
            </a:r>
            <a:r>
              <a:rPr lang="en-US" sz="140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: Bruxelles</a:t>
            </a:r>
          </a:p>
          <a:p>
            <a:pPr>
              <a:lnSpc>
                <a:spcPts val="1765"/>
              </a:lnSpc>
            </a:pPr>
            <a:endParaRPr lang="en-US" sz="140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00" b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Type de moulin :</a:t>
            </a:r>
            <a:r>
              <a:rPr lang="en-US" sz="140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140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Cylindre</a:t>
            </a:r>
            <a:endParaRPr lang="en-US" sz="140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endParaRPr lang="en-US" sz="140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00" b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Type de </a:t>
            </a:r>
            <a:r>
              <a:rPr lang="en-US" sz="1400" b="1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farine</a:t>
            </a:r>
            <a:r>
              <a:rPr lang="en-US" sz="1400" b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:</a:t>
            </a:r>
            <a:r>
              <a:rPr lang="en-US" sz="140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Froment, </a:t>
            </a:r>
            <a:r>
              <a:rPr lang="en-US" sz="140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épeautre</a:t>
            </a:r>
            <a:r>
              <a:rPr lang="en-US" sz="140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, </a:t>
            </a:r>
            <a:r>
              <a:rPr lang="en-US" sz="140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seigle</a:t>
            </a:r>
            <a:endParaRPr lang="en-US" sz="140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endParaRPr lang="en-US" sz="140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00" b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Origine du </a:t>
            </a:r>
            <a:r>
              <a:rPr lang="en-US" sz="1400" b="1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blé</a:t>
            </a:r>
            <a:r>
              <a:rPr lang="en-US" sz="1400" b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: </a:t>
            </a:r>
            <a:r>
              <a:rPr lang="fr-BE" sz="140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Belgique et pays limitrophes (France, Allemagne), Europe centrale (Pologne, République tchèque)</a:t>
            </a:r>
            <a:endParaRPr lang="en-US" sz="1400">
              <a:latin typeface="Brandon Text Light" panose="020B0303020203060203" pitchFamily="34" charset="0"/>
              <a:ea typeface="Poppins Bold"/>
              <a:cs typeface="Poppins Bold"/>
              <a:sym typeface="Poppins Bold"/>
            </a:endParaRPr>
          </a:p>
          <a:p>
            <a:pPr>
              <a:lnSpc>
                <a:spcPts val="1765"/>
              </a:lnSpc>
            </a:pPr>
            <a:endParaRPr lang="en-US" sz="1400" b="1">
              <a:latin typeface="Brandon Text Light" panose="020B0303020203060203" pitchFamily="34" charset="0"/>
              <a:ea typeface="Poppins Bold"/>
              <a:cs typeface="Poppins Bold"/>
              <a:sym typeface="Poppins Bold"/>
            </a:endParaRPr>
          </a:p>
          <a:p>
            <a:pPr>
              <a:lnSpc>
                <a:spcPts val="1765"/>
              </a:lnSpc>
            </a:pPr>
            <a:r>
              <a:rPr lang="en-US" sz="1400" b="1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Taux</a:t>
            </a:r>
            <a:r>
              <a:rPr lang="en-US" sz="1400" b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de cendre :</a:t>
            </a:r>
            <a:r>
              <a:rPr lang="en-US" sz="140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Non </a:t>
            </a:r>
            <a:r>
              <a:rPr lang="en-US" sz="140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spécifié</a:t>
            </a:r>
            <a:endParaRPr lang="en-US" sz="140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endParaRPr lang="en-US" sz="140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00" b="1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Jours</a:t>
            </a:r>
            <a:r>
              <a:rPr lang="en-US" sz="1400" b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de livraison : </a:t>
            </a:r>
            <a:r>
              <a:rPr lang="en-US" sz="140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Non </a:t>
            </a:r>
            <a:r>
              <a:rPr lang="en-US" sz="140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spécifié</a:t>
            </a:r>
            <a:endParaRPr lang="en-US" sz="140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endParaRPr lang="en-US" sz="140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00" b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Franco : </a:t>
            </a:r>
            <a:r>
              <a:rPr lang="en-US" sz="140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Non </a:t>
            </a:r>
            <a:r>
              <a:rPr lang="en-US" sz="140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spécifié</a:t>
            </a:r>
            <a:endParaRPr lang="en-US" sz="140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endParaRPr lang="en-US" sz="140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00" b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Gamme bio ? </a:t>
            </a:r>
            <a:r>
              <a:rPr lang="en-US" sz="140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Non </a:t>
            </a:r>
            <a:r>
              <a:rPr lang="en-US" sz="140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spécifié</a:t>
            </a:r>
            <a:endParaRPr lang="en-US" sz="140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endParaRPr lang="en-US" sz="140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00" b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Farine </a:t>
            </a:r>
            <a:r>
              <a:rPr lang="en-US" sz="1400" b="1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stabilisée</a:t>
            </a:r>
            <a:r>
              <a:rPr lang="en-US" sz="1400" b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? </a:t>
            </a:r>
            <a:r>
              <a:rPr lang="en-US" sz="140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Oui</a:t>
            </a:r>
          </a:p>
          <a:p>
            <a:pPr>
              <a:lnSpc>
                <a:spcPts val="1765"/>
              </a:lnSpc>
              <a:spcBef>
                <a:spcPct val="0"/>
              </a:spcBef>
            </a:pPr>
            <a:r>
              <a:rPr lang="en-US" sz="140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4A0BE865-3BAD-C87A-C733-BC19BCB1C264}"/>
              </a:ext>
            </a:extLst>
          </p:cNvPr>
          <p:cNvSpPr/>
          <p:nvPr/>
        </p:nvSpPr>
        <p:spPr>
          <a:xfrm>
            <a:off x="390455" y="1455994"/>
            <a:ext cx="3311595" cy="5503545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2930FA-67D7-7905-6358-2BD31A06C3CE}"/>
              </a:ext>
            </a:extLst>
          </p:cNvPr>
          <p:cNvSpPr txBox="1"/>
          <p:nvPr/>
        </p:nvSpPr>
        <p:spPr>
          <a:xfrm>
            <a:off x="952976" y="7354724"/>
            <a:ext cx="137133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>
                <a:solidFill>
                  <a:srgbClr val="FFFFFF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1400">
                <a:solidFill>
                  <a:srgbClr val="59BAA3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info@ceres.be</a:t>
            </a:r>
            <a:endParaRPr lang="en-US" sz="1400">
              <a:solidFill>
                <a:srgbClr val="59BAA3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5" name="Freeform 17">
            <a:extLst>
              <a:ext uri="{FF2B5EF4-FFF2-40B4-BE49-F238E27FC236}">
                <a16:creationId xmlns:a16="http://schemas.microsoft.com/office/drawing/2014/main" id="{C9481CAC-2731-F05F-76FC-E703A89359F1}"/>
              </a:ext>
            </a:extLst>
          </p:cNvPr>
          <p:cNvSpPr/>
          <p:nvPr/>
        </p:nvSpPr>
        <p:spPr>
          <a:xfrm>
            <a:off x="3930650" y="1455994"/>
            <a:ext cx="3294000" cy="2700000"/>
          </a:xfrm>
          <a:custGeom>
            <a:avLst/>
            <a:gdLst/>
            <a:ahLst/>
            <a:cxnLst/>
            <a:rect l="l" t="t" r="r" b="b"/>
            <a:pathLst>
              <a:path w="3583591" h="3112574">
                <a:moveTo>
                  <a:pt x="0" y="0"/>
                </a:moveTo>
                <a:lnTo>
                  <a:pt x="3583591" y="0"/>
                </a:lnTo>
                <a:lnTo>
                  <a:pt x="3583591" y="3112573"/>
                </a:lnTo>
                <a:lnTo>
                  <a:pt x="0" y="311257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20384" t="635" r="-23878" b="-633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53681FC0-90D5-5C47-1D9D-8C309FEB1C64}"/>
              </a:ext>
            </a:extLst>
          </p:cNvPr>
          <p:cNvSpPr/>
          <p:nvPr/>
        </p:nvSpPr>
        <p:spPr>
          <a:xfrm>
            <a:off x="6628339" y="9829936"/>
            <a:ext cx="931661" cy="931661"/>
          </a:xfrm>
          <a:custGeom>
            <a:avLst/>
            <a:gdLst/>
            <a:ahLst/>
            <a:cxnLst/>
            <a:rect l="l" t="t" r="r" b="b"/>
            <a:pathLst>
              <a:path w="931661" h="931661">
                <a:moveTo>
                  <a:pt x="0" y="0"/>
                </a:moveTo>
                <a:lnTo>
                  <a:pt x="931661" y="0"/>
                </a:lnTo>
                <a:lnTo>
                  <a:pt x="931661" y="931661"/>
                </a:lnTo>
                <a:lnTo>
                  <a:pt x="0" y="93166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68906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13905-AF8A-F2DC-E302-6D4ED1736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7">
            <a:extLst>
              <a:ext uri="{FF2B5EF4-FFF2-40B4-BE49-F238E27FC236}">
                <a16:creationId xmlns:a16="http://schemas.microsoft.com/office/drawing/2014/main" id="{70357CDA-CEB1-B309-DEF2-FC1040526FCE}"/>
              </a:ext>
            </a:extLst>
          </p:cNvPr>
          <p:cNvSpPr/>
          <p:nvPr/>
        </p:nvSpPr>
        <p:spPr>
          <a:xfrm>
            <a:off x="3909240" y="7594926"/>
            <a:ext cx="3311595" cy="1426747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rgbClr val="59BAA3"/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0C5EA03F-1C02-3BCE-B3BA-0946342769CD}"/>
              </a:ext>
            </a:extLst>
          </p:cNvPr>
          <p:cNvSpPr/>
          <p:nvPr/>
        </p:nvSpPr>
        <p:spPr>
          <a:xfrm>
            <a:off x="389511" y="4447508"/>
            <a:ext cx="3311595" cy="5933215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C57F429-305D-FFE1-2C8C-397F43E8335B}"/>
              </a:ext>
            </a:extLst>
          </p:cNvPr>
          <p:cNvSpPr txBox="1"/>
          <p:nvPr/>
        </p:nvSpPr>
        <p:spPr>
          <a:xfrm>
            <a:off x="8141" y="503117"/>
            <a:ext cx="7560000" cy="555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3"/>
              </a:lnSpc>
            </a:pPr>
            <a:r>
              <a:rPr lang="en-US" sz="4400" b="1">
                <a:solidFill>
                  <a:srgbClr val="59BAA3"/>
                </a:solidFill>
                <a:latin typeface="Brandon Text Light"/>
                <a:ea typeface="Poppins"/>
                <a:cs typeface="Poppins"/>
                <a:sym typeface="Poppins"/>
              </a:rPr>
              <a:t>GRAINES DE CURIEUX</a:t>
            </a:r>
          </a:p>
        </p:txBody>
      </p:sp>
      <p:pic>
        <p:nvPicPr>
          <p:cNvPr id="27" name="Graphic 26" descr="Receiver with solid fill">
            <a:extLst>
              <a:ext uri="{FF2B5EF4-FFF2-40B4-BE49-F238E27FC236}">
                <a16:creationId xmlns:a16="http://schemas.microsoft.com/office/drawing/2014/main" id="{4566D57D-7157-4103-351E-BC6ABE7DC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58644" y="8058845"/>
            <a:ext cx="275845" cy="275845"/>
          </a:xfrm>
          <a:prstGeom prst="rect">
            <a:avLst/>
          </a:prstGeom>
        </p:spPr>
      </p:pic>
      <p:pic>
        <p:nvPicPr>
          <p:cNvPr id="31" name="Graphic 30" descr="World with solid fill">
            <a:extLst>
              <a:ext uri="{FF2B5EF4-FFF2-40B4-BE49-F238E27FC236}">
                <a16:creationId xmlns:a16="http://schemas.microsoft.com/office/drawing/2014/main" id="{B4F5F476-D2BD-A719-BD1C-3C045FC59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71949" y="8504357"/>
            <a:ext cx="292138" cy="29213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F252533-D8CE-6C00-D31C-46BE470D5B52}"/>
              </a:ext>
            </a:extLst>
          </p:cNvPr>
          <p:cNvSpPr txBox="1"/>
          <p:nvPr/>
        </p:nvSpPr>
        <p:spPr>
          <a:xfrm>
            <a:off x="4472705" y="8038638"/>
            <a:ext cx="3793524" cy="368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56"/>
              </a:lnSpc>
              <a:spcBef>
                <a:spcPct val="0"/>
              </a:spcBef>
            </a:pPr>
            <a:r>
              <a:rPr lang="en-US" sz="1420" b="1" dirty="0">
                <a:solidFill>
                  <a:srgbClr val="59BAA3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1400" dirty="0">
                <a:solidFill>
                  <a:srgbClr val="59BAA3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0490 64 62 04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87BA20-E8C2-EB1D-C7FF-9A84E2E7F96D}"/>
              </a:ext>
            </a:extLst>
          </p:cNvPr>
          <p:cNvSpPr txBox="1"/>
          <p:nvPr/>
        </p:nvSpPr>
        <p:spPr>
          <a:xfrm>
            <a:off x="4472705" y="8425658"/>
            <a:ext cx="3793524" cy="367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56"/>
              </a:lnSpc>
              <a:spcBef>
                <a:spcPct val="0"/>
              </a:spcBef>
            </a:pPr>
            <a:r>
              <a:rPr lang="fr-BE" sz="1400">
                <a:solidFill>
                  <a:srgbClr val="59BAA3"/>
                </a:solidFill>
                <a:latin typeface="Brandon Text Light" panose="020B030302020306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Graines de Curieux</a:t>
            </a:r>
            <a:endParaRPr lang="en-US" sz="1400">
              <a:solidFill>
                <a:srgbClr val="59BAA3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43084B-8CD0-D6B9-DEB3-940E53740A4B}"/>
              </a:ext>
            </a:extLst>
          </p:cNvPr>
          <p:cNvSpPr txBox="1"/>
          <p:nvPr/>
        </p:nvSpPr>
        <p:spPr>
          <a:xfrm>
            <a:off x="558348" y="4521428"/>
            <a:ext cx="3036831" cy="5859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65"/>
              </a:lnSpc>
            </a:pP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Plaats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: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Fernelmont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(Namen)</a:t>
            </a:r>
          </a:p>
          <a:p>
            <a:pPr>
              <a:lnSpc>
                <a:spcPts val="1765"/>
              </a:lnSpc>
            </a:pP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Molentype</a:t>
            </a: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: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Cilinder</a:t>
            </a:r>
          </a:p>
          <a:p>
            <a:pPr>
              <a:lnSpc>
                <a:spcPts val="1765"/>
              </a:lnSpc>
            </a:pP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Meelsoort</a:t>
            </a: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: </a:t>
            </a:r>
            <a:r>
              <a:rPr lang="nl-NL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Oude tarwe, kleine spelt, boekweit, spelt, rogge (afhankelijk van de productie)</a:t>
            </a: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Oorsprong</a:t>
            </a: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meel</a:t>
            </a: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: </a:t>
            </a:r>
            <a:r>
              <a:rPr lang="nl-NL" sz="1400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100 % België</a:t>
            </a:r>
            <a:endParaRPr lang="en-US" sz="1400" dirty="0">
              <a:latin typeface="Brandon Text Light" panose="020B0303020203060203" pitchFamily="34" charset="0"/>
              <a:ea typeface="Poppins Bold"/>
              <a:cs typeface="Poppins Bold"/>
              <a:sym typeface="Poppins Bold"/>
            </a:endParaRPr>
          </a:p>
          <a:p>
            <a:pPr>
              <a:lnSpc>
                <a:spcPts val="1765"/>
              </a:lnSpc>
            </a:pPr>
            <a:endParaRPr lang="en-US" sz="1400" b="1" dirty="0">
              <a:latin typeface="Brandon Text Light" panose="020B0303020203060203" pitchFamily="34" charset="0"/>
              <a:ea typeface="Poppins Bold"/>
              <a:cs typeface="Poppins Bold"/>
              <a:sym typeface="Poppins Bold"/>
            </a:endParaRPr>
          </a:p>
          <a:p>
            <a:pPr>
              <a:lnSpc>
                <a:spcPts val="1765"/>
              </a:lnSpc>
            </a:pP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Asgehalte</a:t>
            </a: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: 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T65, T110</a:t>
            </a:r>
          </a:p>
          <a:p>
            <a:pPr>
              <a:lnSpc>
                <a:spcPts val="1765"/>
              </a:lnSpc>
            </a:pP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Bezorgdagen</a:t>
            </a: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: </a:t>
            </a:r>
            <a:r>
              <a:rPr lang="nl-NL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Boek via </a:t>
            </a:r>
            <a:r>
              <a:rPr lang="nl-NL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Mabio</a:t>
            </a:r>
            <a:r>
              <a:rPr lang="nl-NL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(maandag, woensdag, vrijdag), Terroirist (elke dag) en Phanasem (maandag, woensdag, vrijdag)</a:t>
            </a: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Franco: </a:t>
            </a:r>
            <a:r>
              <a:rPr lang="nl-NL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MaBio</a:t>
            </a:r>
            <a:r>
              <a:rPr lang="nl-NL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(300 euro, te bespreken) - Terroirist (350 euro) – Phanasem (250 kg)</a:t>
            </a:r>
          </a:p>
          <a:p>
            <a:pPr>
              <a:lnSpc>
                <a:spcPts val="1765"/>
              </a:lnSpc>
            </a:pP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Biologisch</a:t>
            </a: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assortiment</a:t>
            </a: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? </a:t>
            </a:r>
            <a:r>
              <a:rPr lang="en-US" sz="1400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100% </a:t>
            </a:r>
            <a:r>
              <a:rPr lang="en-US" sz="1400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biologisch</a:t>
            </a: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Gestabiliseerd</a:t>
            </a: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meel</a:t>
            </a: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? 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Nee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F06CD7-A924-198C-F75F-2EB09E4150C2}"/>
              </a:ext>
            </a:extLst>
          </p:cNvPr>
          <p:cNvSpPr txBox="1"/>
          <p:nvPr/>
        </p:nvSpPr>
        <p:spPr>
          <a:xfrm>
            <a:off x="4057338" y="1578639"/>
            <a:ext cx="3036831" cy="6090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65"/>
              </a:lnSpc>
            </a:pP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Lieu 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: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Fernelmont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(Namur)</a:t>
            </a:r>
          </a:p>
          <a:p>
            <a:pPr>
              <a:lnSpc>
                <a:spcPts val="1765"/>
              </a:lnSpc>
            </a:pP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Type de moulin :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Cylindre</a:t>
            </a: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Type de </a:t>
            </a: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farine</a:t>
            </a: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: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</a:t>
            </a:r>
            <a:r>
              <a:rPr lang="fr-BE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Froment ancien, petit épeautre, sarrasin, épeautre, seigle (selon production)</a:t>
            </a: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Origine du </a:t>
            </a: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blé</a:t>
            </a: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: </a:t>
            </a:r>
            <a:r>
              <a:rPr lang="fr-BE" sz="1400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100 % Belgique</a:t>
            </a:r>
            <a:endParaRPr lang="en-US" sz="1400" dirty="0">
              <a:latin typeface="Brandon Text Light" panose="020B0303020203060203" pitchFamily="34" charset="0"/>
              <a:ea typeface="Poppins Bold"/>
              <a:cs typeface="Poppins Bold"/>
              <a:sym typeface="Poppins Bold"/>
            </a:endParaRPr>
          </a:p>
          <a:p>
            <a:pPr>
              <a:lnSpc>
                <a:spcPts val="1765"/>
              </a:lnSpc>
            </a:pPr>
            <a:endParaRPr lang="en-US" sz="1400" b="1" dirty="0">
              <a:latin typeface="Brandon Text Light" panose="020B0303020203060203" pitchFamily="34" charset="0"/>
              <a:ea typeface="Poppins Bold"/>
              <a:cs typeface="Poppins Bold"/>
              <a:sym typeface="Poppins Bold"/>
            </a:endParaRPr>
          </a:p>
          <a:p>
            <a:pPr>
              <a:lnSpc>
                <a:spcPts val="1765"/>
              </a:lnSpc>
            </a:pP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Taux</a:t>
            </a: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de cendre :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T65, T110</a:t>
            </a:r>
          </a:p>
          <a:p>
            <a:pPr>
              <a:lnSpc>
                <a:spcPts val="1765"/>
              </a:lnSpc>
            </a:pP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Jours</a:t>
            </a: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de livraison : </a:t>
            </a:r>
            <a:r>
              <a:rPr lang="fr-BE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Livraison via </a:t>
            </a:r>
            <a:r>
              <a:rPr lang="fr-BE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Mabio</a:t>
            </a:r>
            <a:r>
              <a:rPr lang="fr-BE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(lundi, mercredi, vendredi), </a:t>
            </a:r>
            <a:r>
              <a:rPr lang="fr-BE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Terroirist</a:t>
            </a:r>
            <a:r>
              <a:rPr lang="fr-BE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(tous les jours) et Phanasem (lundi, mercredi, vendredi)</a:t>
            </a: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Franco : </a:t>
            </a:r>
            <a:r>
              <a:rPr lang="pt-BR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MaBio (300 euros à discuter) - Terroirist (350 euros) – Phanasem (250kg)</a:t>
            </a:r>
          </a:p>
          <a:p>
            <a:pPr>
              <a:lnSpc>
                <a:spcPts val="1765"/>
              </a:lnSpc>
            </a:pP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Gamme</a:t>
            </a: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bio ? 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100% bio</a:t>
            </a:r>
          </a:p>
          <a:p>
            <a:pPr>
              <a:lnSpc>
                <a:spcPts val="1765"/>
              </a:lnSpc>
            </a:pP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Farine </a:t>
            </a: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stabilisée</a:t>
            </a: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? 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Non</a:t>
            </a:r>
          </a:p>
          <a:p>
            <a:pPr>
              <a:lnSpc>
                <a:spcPts val="1765"/>
              </a:lnSpc>
              <a:spcBef>
                <a:spcPct val="0"/>
              </a:spcBef>
            </a:pP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04617A4F-B2F0-52A6-A1D0-704A58BE6D0B}"/>
              </a:ext>
            </a:extLst>
          </p:cNvPr>
          <p:cNvSpPr/>
          <p:nvPr/>
        </p:nvSpPr>
        <p:spPr>
          <a:xfrm>
            <a:off x="3874993" y="1486258"/>
            <a:ext cx="3311595" cy="5825390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A51AF4-30F0-6831-5564-9DE7E89CA378}"/>
              </a:ext>
            </a:extLst>
          </p:cNvPr>
          <p:cNvSpPr txBox="1"/>
          <p:nvPr/>
        </p:nvSpPr>
        <p:spPr>
          <a:xfrm>
            <a:off x="4472705" y="7702346"/>
            <a:ext cx="2508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solidFill>
                  <a:srgbClr val="59BAA3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contact@grainesdecurieux.be</a:t>
            </a:r>
            <a:endParaRPr lang="fr-BE" sz="1400" dirty="0">
              <a:solidFill>
                <a:srgbClr val="59BAA3"/>
              </a:solidFill>
            </a:endParaRPr>
          </a:p>
        </p:txBody>
      </p:sp>
      <p:pic>
        <p:nvPicPr>
          <p:cNvPr id="5" name="Image 20" descr="Une image contenant plein air, herbe, plante, terrain">
            <a:extLst>
              <a:ext uri="{FF2B5EF4-FFF2-40B4-BE49-F238E27FC236}">
                <a16:creationId xmlns:a16="http://schemas.microsoft.com/office/drawing/2014/main" id="{2F4CFB4C-89B2-8D67-4C57-3906F3916E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3" b="14240"/>
          <a:stretch>
            <a:fillRect/>
          </a:stretch>
        </p:blipFill>
        <p:spPr>
          <a:xfrm>
            <a:off x="387508" y="1486258"/>
            <a:ext cx="3294000" cy="2700000"/>
          </a:xfrm>
          <a:prstGeom prst="rect">
            <a:avLst/>
          </a:prstGeom>
        </p:spPr>
      </p:pic>
      <p:sp>
        <p:nvSpPr>
          <p:cNvPr id="8" name="Freeform 2">
            <a:extLst>
              <a:ext uri="{FF2B5EF4-FFF2-40B4-BE49-F238E27FC236}">
                <a16:creationId xmlns:a16="http://schemas.microsoft.com/office/drawing/2014/main" id="{0CA6C60D-8B91-1A46-1999-5923B37B735A}"/>
              </a:ext>
            </a:extLst>
          </p:cNvPr>
          <p:cNvSpPr/>
          <p:nvPr/>
        </p:nvSpPr>
        <p:spPr>
          <a:xfrm>
            <a:off x="6628339" y="9829936"/>
            <a:ext cx="931661" cy="931661"/>
          </a:xfrm>
          <a:custGeom>
            <a:avLst/>
            <a:gdLst/>
            <a:ahLst/>
            <a:cxnLst/>
            <a:rect l="l" t="t" r="r" b="b"/>
            <a:pathLst>
              <a:path w="931661" h="931661">
                <a:moveTo>
                  <a:pt x="0" y="0"/>
                </a:moveTo>
                <a:lnTo>
                  <a:pt x="931661" y="0"/>
                </a:lnTo>
                <a:lnTo>
                  <a:pt x="931661" y="931661"/>
                </a:lnTo>
                <a:lnTo>
                  <a:pt x="0" y="93166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71B4022-A2E0-532A-5037-8F21B4CBA5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41856" y="7717490"/>
            <a:ext cx="292633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75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01D95-0147-6941-C57E-3E8250DD3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98125D0-690B-E0DB-C9EF-D7CBE58EF6ED}"/>
              </a:ext>
            </a:extLst>
          </p:cNvPr>
          <p:cNvGrpSpPr/>
          <p:nvPr/>
        </p:nvGrpSpPr>
        <p:grpSpPr>
          <a:xfrm>
            <a:off x="-114300" y="-96196"/>
            <a:ext cx="7788600" cy="6358673"/>
            <a:chOff x="0" y="0"/>
            <a:chExt cx="10384800" cy="8478230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2D6F7ED3-4ECC-8991-3632-8F1EABC18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9244" r="9244"/>
            <a:stretch>
              <a:fillRect/>
            </a:stretch>
          </p:blipFill>
          <p:spPr>
            <a:xfrm>
              <a:off x="0" y="0"/>
              <a:ext cx="10384800" cy="8478230"/>
            </a:xfrm>
            <a:prstGeom prst="rect">
              <a:avLst/>
            </a:prstGeom>
          </p:spPr>
        </p:pic>
      </p:grpSp>
      <p:sp>
        <p:nvSpPr>
          <p:cNvPr id="4" name="Freeform 4">
            <a:extLst>
              <a:ext uri="{FF2B5EF4-FFF2-40B4-BE49-F238E27FC236}">
                <a16:creationId xmlns:a16="http://schemas.microsoft.com/office/drawing/2014/main" id="{15EFE8DF-A584-1777-5061-347E37DBC3FF}"/>
              </a:ext>
            </a:extLst>
          </p:cNvPr>
          <p:cNvSpPr/>
          <p:nvPr/>
        </p:nvSpPr>
        <p:spPr>
          <a:xfrm>
            <a:off x="6628339" y="9829936"/>
            <a:ext cx="931661" cy="931661"/>
          </a:xfrm>
          <a:custGeom>
            <a:avLst/>
            <a:gdLst/>
            <a:ahLst/>
            <a:cxnLst/>
            <a:rect l="l" t="t" r="r" b="b"/>
            <a:pathLst>
              <a:path w="931661" h="931661">
                <a:moveTo>
                  <a:pt x="0" y="0"/>
                </a:moveTo>
                <a:lnTo>
                  <a:pt x="931661" y="0"/>
                </a:lnTo>
                <a:lnTo>
                  <a:pt x="931661" y="931661"/>
                </a:lnTo>
                <a:lnTo>
                  <a:pt x="0" y="9316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3B30DEFD-DD11-264C-717C-6EF3ADA2D34A}"/>
              </a:ext>
            </a:extLst>
          </p:cNvPr>
          <p:cNvSpPr txBox="1"/>
          <p:nvPr/>
        </p:nvSpPr>
        <p:spPr>
          <a:xfrm>
            <a:off x="754750" y="7214665"/>
            <a:ext cx="6048000" cy="2092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3"/>
              </a:lnSpc>
            </a:pPr>
            <a:r>
              <a:rPr lang="en-US" sz="4400" b="1" dirty="0" err="1">
                <a:solidFill>
                  <a:srgbClr val="59BAA3"/>
                </a:solidFill>
                <a:latin typeface="Brandon Text Light"/>
                <a:ea typeface="Poppins"/>
                <a:cs typeface="Poppins"/>
                <a:sym typeface="Poppins"/>
              </a:rPr>
              <a:t>Grossistes</a:t>
            </a:r>
            <a:endParaRPr lang="en-US" sz="4400" b="1" dirty="0">
              <a:solidFill>
                <a:srgbClr val="59BAA3"/>
              </a:solidFill>
              <a:latin typeface="Brandon Text Light"/>
              <a:ea typeface="Poppins"/>
              <a:cs typeface="Poppins"/>
              <a:sym typeface="Poppins"/>
            </a:endParaRPr>
          </a:p>
          <a:p>
            <a:pPr algn="ctr">
              <a:lnSpc>
                <a:spcPts val="4003"/>
              </a:lnSpc>
            </a:pPr>
            <a:endParaRPr lang="en-US" sz="4400" b="1" dirty="0">
              <a:solidFill>
                <a:srgbClr val="59BAA3"/>
              </a:solidFill>
              <a:latin typeface="Brandon Text Light"/>
              <a:ea typeface="Poppins"/>
              <a:cs typeface="Poppins"/>
              <a:sym typeface="Poppins"/>
            </a:endParaRPr>
          </a:p>
          <a:p>
            <a:pPr algn="ctr">
              <a:lnSpc>
                <a:spcPts val="4003"/>
              </a:lnSpc>
            </a:pPr>
            <a:r>
              <a:rPr lang="en-US" sz="4400" b="1" dirty="0" err="1">
                <a:solidFill>
                  <a:srgbClr val="59BAA3"/>
                </a:solidFill>
                <a:latin typeface="Brandon Text Light"/>
                <a:ea typeface="Poppins"/>
                <a:cs typeface="Poppins"/>
                <a:sym typeface="Poppins"/>
              </a:rPr>
              <a:t>Groothandelaars</a:t>
            </a:r>
            <a:endParaRPr lang="en-US" sz="4400" b="1" dirty="0">
              <a:solidFill>
                <a:srgbClr val="59BAA3"/>
              </a:solidFill>
              <a:latin typeface="Brandon Text Light"/>
              <a:ea typeface="Poppins"/>
              <a:cs typeface="Poppins"/>
            </a:endParaRPr>
          </a:p>
          <a:p>
            <a:pPr algn="ctr">
              <a:lnSpc>
                <a:spcPts val="4003"/>
              </a:lnSpc>
            </a:pPr>
            <a:endParaRPr lang="en-US" sz="4400" b="1" dirty="0">
              <a:solidFill>
                <a:srgbClr val="59BAA3"/>
              </a:solidFill>
              <a:latin typeface="Brandon Text Light" panose="020B0303020203060203" pitchFamily="34" charset="0"/>
              <a:ea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769155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DE8DF-6318-7414-2FFF-B4711D9A2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09D90AC-9630-DB4E-8D68-CCF4E619A7E8}"/>
              </a:ext>
            </a:extLst>
          </p:cNvPr>
          <p:cNvGrpSpPr/>
          <p:nvPr/>
        </p:nvGrpSpPr>
        <p:grpSpPr>
          <a:xfrm>
            <a:off x="-114300" y="-96196"/>
            <a:ext cx="7788600" cy="6358673"/>
            <a:chOff x="0" y="0"/>
            <a:chExt cx="10384800" cy="8478230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79940489-F7AF-546C-8828-9365D961C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9244" r="9244"/>
            <a:stretch>
              <a:fillRect/>
            </a:stretch>
          </p:blipFill>
          <p:spPr>
            <a:xfrm>
              <a:off x="0" y="0"/>
              <a:ext cx="10384800" cy="8478230"/>
            </a:xfrm>
            <a:prstGeom prst="rect">
              <a:avLst/>
            </a:prstGeom>
          </p:spPr>
        </p:pic>
      </p:grpSp>
      <p:sp>
        <p:nvSpPr>
          <p:cNvPr id="4" name="Freeform 4">
            <a:extLst>
              <a:ext uri="{FF2B5EF4-FFF2-40B4-BE49-F238E27FC236}">
                <a16:creationId xmlns:a16="http://schemas.microsoft.com/office/drawing/2014/main" id="{335375FD-E5E3-42CD-56D2-29F5C70AD289}"/>
              </a:ext>
            </a:extLst>
          </p:cNvPr>
          <p:cNvSpPr/>
          <p:nvPr/>
        </p:nvSpPr>
        <p:spPr>
          <a:xfrm>
            <a:off x="6628339" y="9829936"/>
            <a:ext cx="931661" cy="931661"/>
          </a:xfrm>
          <a:custGeom>
            <a:avLst/>
            <a:gdLst/>
            <a:ahLst/>
            <a:cxnLst/>
            <a:rect l="l" t="t" r="r" b="b"/>
            <a:pathLst>
              <a:path w="931661" h="931661">
                <a:moveTo>
                  <a:pt x="0" y="0"/>
                </a:moveTo>
                <a:lnTo>
                  <a:pt x="931661" y="0"/>
                </a:lnTo>
                <a:lnTo>
                  <a:pt x="931661" y="931661"/>
                </a:lnTo>
                <a:lnTo>
                  <a:pt x="0" y="9316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30414B9D-171B-42AE-65C5-3EB8CBCD7F61}"/>
              </a:ext>
            </a:extLst>
          </p:cNvPr>
          <p:cNvSpPr txBox="1"/>
          <p:nvPr/>
        </p:nvSpPr>
        <p:spPr>
          <a:xfrm>
            <a:off x="754750" y="7214665"/>
            <a:ext cx="6048000" cy="157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3"/>
              </a:lnSpc>
            </a:pPr>
            <a:r>
              <a:rPr lang="en-US" sz="4400" b="1" dirty="0">
                <a:solidFill>
                  <a:srgbClr val="59BAA3"/>
                </a:solidFill>
                <a:latin typeface="Brandon Text Light"/>
                <a:ea typeface="Poppins"/>
                <a:cs typeface="Poppins"/>
                <a:sym typeface="Poppins"/>
              </a:rPr>
              <a:t>Moulins </a:t>
            </a:r>
            <a:r>
              <a:rPr lang="en-US" sz="4400" b="1" dirty="0" err="1">
                <a:solidFill>
                  <a:srgbClr val="59BAA3"/>
                </a:solidFill>
                <a:latin typeface="Brandon Text Light"/>
                <a:ea typeface="Poppins"/>
                <a:cs typeface="Poppins"/>
                <a:sym typeface="Poppins"/>
              </a:rPr>
              <a:t>artisanaux</a:t>
            </a:r>
            <a:endParaRPr lang="en-US" sz="4400" b="1" dirty="0">
              <a:solidFill>
                <a:srgbClr val="59BAA3"/>
              </a:solidFill>
              <a:latin typeface="Brandon Text Light"/>
              <a:ea typeface="Poppins"/>
              <a:cs typeface="Poppins"/>
            </a:endParaRPr>
          </a:p>
          <a:p>
            <a:pPr algn="ctr">
              <a:lnSpc>
                <a:spcPts val="4003"/>
              </a:lnSpc>
            </a:pPr>
            <a:endParaRPr lang="en-US" sz="4400" b="1" dirty="0">
              <a:solidFill>
                <a:srgbClr val="59BAA3"/>
              </a:solidFill>
              <a:latin typeface="Brandon Text Light"/>
              <a:ea typeface="Poppins"/>
              <a:cs typeface="Poppins"/>
            </a:endParaRPr>
          </a:p>
          <a:p>
            <a:pPr algn="ctr">
              <a:lnSpc>
                <a:spcPts val="4003"/>
              </a:lnSpc>
            </a:pPr>
            <a:r>
              <a:rPr lang="en-US" sz="4400" b="1" dirty="0" err="1">
                <a:solidFill>
                  <a:srgbClr val="59BAA3"/>
                </a:solidFill>
                <a:latin typeface="Brandon Text Light"/>
                <a:ea typeface="Poppins"/>
                <a:cs typeface="Poppins"/>
              </a:rPr>
              <a:t>Ambachtelijke</a:t>
            </a:r>
            <a:r>
              <a:rPr lang="en-US" sz="4400" b="1" dirty="0">
                <a:solidFill>
                  <a:srgbClr val="59BAA3"/>
                </a:solidFill>
                <a:latin typeface="Brandon Text Light"/>
                <a:ea typeface="Poppins"/>
                <a:cs typeface="Poppins"/>
              </a:rPr>
              <a:t> </a:t>
            </a:r>
            <a:r>
              <a:rPr lang="en-US" sz="4400" b="1" dirty="0" err="1">
                <a:solidFill>
                  <a:srgbClr val="59BAA3"/>
                </a:solidFill>
                <a:latin typeface="Brandon Text Light"/>
                <a:ea typeface="Poppins"/>
                <a:cs typeface="Poppins"/>
              </a:rPr>
              <a:t>molens</a:t>
            </a:r>
            <a:endParaRPr lang="en-US" sz="4400" b="1" dirty="0">
              <a:solidFill>
                <a:srgbClr val="59BAA3"/>
              </a:solidFill>
              <a:latin typeface="Brandon Text Light"/>
              <a:ea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4282332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3A220-0DD4-419C-76C7-A248100FE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4F2BC8A-025E-CE6B-548C-C90CFC0FF29E}"/>
              </a:ext>
            </a:extLst>
          </p:cNvPr>
          <p:cNvSpPr/>
          <p:nvPr/>
        </p:nvSpPr>
        <p:spPr>
          <a:xfrm>
            <a:off x="6628339" y="9829936"/>
            <a:ext cx="931661" cy="931661"/>
          </a:xfrm>
          <a:custGeom>
            <a:avLst/>
            <a:gdLst/>
            <a:ahLst/>
            <a:cxnLst/>
            <a:rect l="l" t="t" r="r" b="b"/>
            <a:pathLst>
              <a:path w="931661" h="931661">
                <a:moveTo>
                  <a:pt x="0" y="0"/>
                </a:moveTo>
                <a:lnTo>
                  <a:pt x="931661" y="0"/>
                </a:lnTo>
                <a:lnTo>
                  <a:pt x="931661" y="931661"/>
                </a:lnTo>
                <a:lnTo>
                  <a:pt x="0" y="9316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4C1ACEC-9301-C50E-5263-12FBCE728D43}"/>
              </a:ext>
            </a:extLst>
          </p:cNvPr>
          <p:cNvGrpSpPr/>
          <p:nvPr/>
        </p:nvGrpSpPr>
        <p:grpSpPr>
          <a:xfrm>
            <a:off x="3788456" y="1439013"/>
            <a:ext cx="3512299" cy="5413568"/>
            <a:chOff x="0" y="-35437"/>
            <a:chExt cx="4480480" cy="7427670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571ACA02-8E37-F976-1508-B2DF04C2F008}"/>
                </a:ext>
              </a:extLst>
            </p:cNvPr>
            <p:cNvGrpSpPr/>
            <p:nvPr/>
          </p:nvGrpSpPr>
          <p:grpSpPr>
            <a:xfrm>
              <a:off x="0" y="-35437"/>
              <a:ext cx="4480480" cy="7427670"/>
              <a:chOff x="0" y="-9525"/>
              <a:chExt cx="1204277" cy="1996432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455CA255-663B-72FC-1F5A-AAA707DB8438}"/>
                  </a:ext>
                </a:extLst>
              </p:cNvPr>
              <p:cNvSpPr/>
              <p:nvPr/>
            </p:nvSpPr>
            <p:spPr>
              <a:xfrm>
                <a:off x="15674" y="0"/>
                <a:ext cx="1179030" cy="1986907"/>
              </a:xfrm>
              <a:custGeom>
                <a:avLst/>
                <a:gdLst/>
                <a:ahLst/>
                <a:cxnLst/>
                <a:rect l="l" t="t" r="r" b="b"/>
                <a:pathLst>
                  <a:path w="1204277" h="1787934">
                    <a:moveTo>
                      <a:pt x="85244" y="0"/>
                    </a:moveTo>
                    <a:lnTo>
                      <a:pt x="1119033" y="0"/>
                    </a:lnTo>
                    <a:cubicBezTo>
                      <a:pt x="1166112" y="0"/>
                      <a:pt x="1204277" y="38165"/>
                      <a:pt x="1204277" y="85244"/>
                    </a:cubicBezTo>
                    <a:lnTo>
                      <a:pt x="1204277" y="1702689"/>
                    </a:lnTo>
                    <a:cubicBezTo>
                      <a:pt x="1204277" y="1725298"/>
                      <a:pt x="1195296" y="1746980"/>
                      <a:pt x="1179310" y="1762966"/>
                    </a:cubicBezTo>
                    <a:cubicBezTo>
                      <a:pt x="1163323" y="1778953"/>
                      <a:pt x="1141641" y="1787934"/>
                      <a:pt x="1119033" y="1787934"/>
                    </a:cubicBezTo>
                    <a:lnTo>
                      <a:pt x="85244" y="1787934"/>
                    </a:lnTo>
                    <a:cubicBezTo>
                      <a:pt x="38165" y="1787934"/>
                      <a:pt x="0" y="1749769"/>
                      <a:pt x="0" y="1702689"/>
                    </a:cubicBezTo>
                    <a:lnTo>
                      <a:pt x="0" y="85244"/>
                    </a:lnTo>
                    <a:cubicBezTo>
                      <a:pt x="0" y="38165"/>
                      <a:pt x="38165" y="0"/>
                      <a:pt x="85244" y="0"/>
                    </a:cubicBezTo>
                    <a:close/>
                  </a:path>
                </a:pathLst>
              </a:custGeom>
              <a:noFill/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BD116527-F4C8-B51B-93B1-2CB0BF6A0604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204277" cy="17974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66"/>
                  </a:lnSpc>
                </a:pPr>
                <a:endParaRPr/>
              </a:p>
            </p:txBody>
          </p:sp>
        </p:grp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58A11109-B436-9844-2A59-217EE5C3F145}"/>
                </a:ext>
              </a:extLst>
            </p:cNvPr>
            <p:cNvSpPr txBox="1"/>
            <p:nvPr/>
          </p:nvSpPr>
          <p:spPr>
            <a:xfrm>
              <a:off x="563855" y="246043"/>
              <a:ext cx="3870351" cy="57008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Lieu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: Gembloux (Namur)</a:t>
              </a: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Type de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farine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: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Farine de </a:t>
              </a:r>
              <a:r>
                <a:rPr lang="fr-BE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Belgrains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et Moulin de </a:t>
              </a:r>
              <a:r>
                <a:rPr lang="fr-BE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Tongrinne</a:t>
              </a:r>
              <a:endParaRPr lang="fr-BE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Origine du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blé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: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Distributeur –  farines issues de moulins wallons (100 % Wallonie)</a:t>
              </a: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Jours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de livraison :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Livraison lundi, mercredi, vendredi</a:t>
              </a:r>
            </a:p>
            <a:p>
              <a:pPr>
                <a:lnSpc>
                  <a:spcPts val="1765"/>
                </a:lnSpc>
              </a:pPr>
              <a:endParaRPr lang="fr-BE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Franco :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300 euros à discuter</a:t>
              </a:r>
              <a:endParaRPr lang="pt-BR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endParaRPr lang="pt-BR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Gamme bio ?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100% bio</a:t>
              </a: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Farine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stabilisée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?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Non</a:t>
              </a:r>
            </a:p>
            <a:p>
              <a:pPr algn="l">
                <a:lnSpc>
                  <a:spcPts val="1765"/>
                </a:lnSpc>
                <a:spcBef>
                  <a:spcPct val="0"/>
                </a:spcBef>
              </a:pP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8D3B4327-7C49-6C12-8898-97B86E409A69}"/>
              </a:ext>
            </a:extLst>
          </p:cNvPr>
          <p:cNvSpPr txBox="1"/>
          <p:nvPr/>
        </p:nvSpPr>
        <p:spPr>
          <a:xfrm>
            <a:off x="114772" y="10111586"/>
            <a:ext cx="3371392" cy="300942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66"/>
              </a:lnSpc>
            </a:pPr>
            <a:endParaRPr lang="en-US">
              <a:solidFill>
                <a:srgbClr val="59BAA3"/>
              </a:solidFill>
              <a:ea typeface="Calibri"/>
              <a:cs typeface="Calibri"/>
            </a:endParaRP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E4C8F9E8-CE0F-B764-3BC4-275AEFEFA51C}"/>
              </a:ext>
            </a:extLst>
          </p:cNvPr>
          <p:cNvGrpSpPr/>
          <p:nvPr/>
        </p:nvGrpSpPr>
        <p:grpSpPr>
          <a:xfrm>
            <a:off x="306308" y="4506227"/>
            <a:ext cx="3438666" cy="5387740"/>
            <a:chOff x="0" y="-35437"/>
            <a:chExt cx="4480480" cy="7818977"/>
          </a:xfrm>
        </p:grpSpPr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FFF85D7A-4DC9-70AD-6005-2B9A27CE2A81}"/>
                </a:ext>
              </a:extLst>
            </p:cNvPr>
            <p:cNvGrpSpPr/>
            <p:nvPr/>
          </p:nvGrpSpPr>
          <p:grpSpPr>
            <a:xfrm>
              <a:off x="0" y="-35437"/>
              <a:ext cx="4480480" cy="7818977"/>
              <a:chOff x="0" y="-9525"/>
              <a:chExt cx="1204277" cy="2101609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28B7A1FF-DCAF-76D1-BC2F-4D2C3619F401}"/>
                  </a:ext>
                </a:extLst>
              </p:cNvPr>
              <p:cNvSpPr/>
              <p:nvPr/>
            </p:nvSpPr>
            <p:spPr>
              <a:xfrm>
                <a:off x="0" y="0"/>
                <a:ext cx="1204277" cy="2092084"/>
              </a:xfrm>
              <a:custGeom>
                <a:avLst/>
                <a:gdLst/>
                <a:ahLst/>
                <a:cxnLst/>
                <a:rect l="l" t="t" r="r" b="b"/>
                <a:pathLst>
                  <a:path w="1204277" h="1944957">
                    <a:moveTo>
                      <a:pt x="85244" y="0"/>
                    </a:moveTo>
                    <a:lnTo>
                      <a:pt x="1119033" y="0"/>
                    </a:lnTo>
                    <a:cubicBezTo>
                      <a:pt x="1166112" y="0"/>
                      <a:pt x="1204277" y="38165"/>
                      <a:pt x="1204277" y="85244"/>
                    </a:cubicBezTo>
                    <a:lnTo>
                      <a:pt x="1204277" y="1859712"/>
                    </a:lnTo>
                    <a:cubicBezTo>
                      <a:pt x="1204277" y="1906792"/>
                      <a:pt x="1166112" y="1944957"/>
                      <a:pt x="1119033" y="1944957"/>
                    </a:cubicBezTo>
                    <a:lnTo>
                      <a:pt x="85244" y="1944957"/>
                    </a:lnTo>
                    <a:cubicBezTo>
                      <a:pt x="38165" y="1944957"/>
                      <a:pt x="0" y="1906792"/>
                      <a:pt x="0" y="1859712"/>
                    </a:cubicBezTo>
                    <a:lnTo>
                      <a:pt x="0" y="85244"/>
                    </a:lnTo>
                    <a:cubicBezTo>
                      <a:pt x="0" y="38165"/>
                      <a:pt x="38165" y="0"/>
                      <a:pt x="85244" y="0"/>
                    </a:cubicBezTo>
                    <a:close/>
                  </a:path>
                </a:pathLst>
              </a:custGeom>
              <a:noFill/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6" name="TextBox 16">
                <a:extLst>
                  <a:ext uri="{FF2B5EF4-FFF2-40B4-BE49-F238E27FC236}">
                    <a16:creationId xmlns:a16="http://schemas.microsoft.com/office/drawing/2014/main" id="{CB64D5D1-70A5-DF92-3A9D-5C5DABD6C85C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204277" cy="19544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66"/>
                  </a:lnSpc>
                </a:pPr>
                <a:endParaRPr/>
              </a:p>
            </p:txBody>
          </p:sp>
        </p:grp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FB88F05C-4321-F2DD-B411-2DBCE70A4961}"/>
                </a:ext>
              </a:extLst>
            </p:cNvPr>
            <p:cNvSpPr txBox="1"/>
            <p:nvPr/>
          </p:nvSpPr>
          <p:spPr>
            <a:xfrm>
              <a:off x="354400" y="310427"/>
              <a:ext cx="3908688" cy="66999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Plaats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: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Gembloers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(Namen)</a:t>
              </a: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Meelsoort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Meel van </a:t>
              </a:r>
              <a:r>
                <a:rPr lang="nl-NL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Belgrains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en </a:t>
              </a:r>
              <a:r>
                <a:rPr lang="nl-NL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Moulin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de </a:t>
              </a:r>
              <a:r>
                <a:rPr lang="nl-NL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Tongrinne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(tarwe, spelt, kleine spelt, rogge)</a:t>
              </a: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Oorsprong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Distributeur – Distributeur – meel uit Waalse molens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(100 % </a:t>
              </a:r>
              <a:r>
                <a:rPr lang="fr-BE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Wallonië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)</a:t>
              </a: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Bezorgdagen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Levering op maandag, woensdag, vrijdag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endParaRP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Franco: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300 euro te bespreken</a:t>
              </a: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Biologisch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assortiment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?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100%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biologisch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Gestabiliseerd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?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Nee</a:t>
              </a:r>
            </a:p>
            <a:p>
              <a:pPr algn="l">
                <a:lnSpc>
                  <a:spcPts val="1765"/>
                </a:lnSpc>
                <a:spcBef>
                  <a:spcPct val="0"/>
                </a:spcBef>
              </a:pP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1E1A695A-FA5E-7894-E657-1DE6FD244E8A}"/>
              </a:ext>
            </a:extLst>
          </p:cNvPr>
          <p:cNvSpPr txBox="1"/>
          <p:nvPr/>
        </p:nvSpPr>
        <p:spPr>
          <a:xfrm>
            <a:off x="0" y="477266"/>
            <a:ext cx="7560000" cy="555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3"/>
              </a:lnSpc>
            </a:pPr>
            <a:r>
              <a:rPr lang="en-US" sz="4400" b="1">
                <a:solidFill>
                  <a:srgbClr val="59BAA3"/>
                </a:solidFill>
                <a:latin typeface="Brandon Text Light"/>
                <a:ea typeface="Poppins"/>
                <a:cs typeface="Poppins"/>
                <a:sym typeface="Poppins"/>
              </a:rPr>
              <a:t>MABIO</a:t>
            </a:r>
            <a:endParaRPr lang="en-US" sz="4448" b="1">
              <a:solidFill>
                <a:srgbClr val="59BAA3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</p:txBody>
      </p:sp>
      <p:pic>
        <p:nvPicPr>
          <p:cNvPr id="21" name="Image 20" descr="Une image contenant pain, produits de boulangerie, nourriture, Gluten">
            <a:extLst>
              <a:ext uri="{FF2B5EF4-FFF2-40B4-BE49-F238E27FC236}">
                <a16:creationId xmlns:a16="http://schemas.microsoft.com/office/drawing/2014/main" id="{EA42FFF2-ED06-7908-7B65-B967E146B9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3" b="16719"/>
          <a:stretch>
            <a:fillRect/>
          </a:stretch>
        </p:blipFill>
        <p:spPr>
          <a:xfrm>
            <a:off x="352392" y="1424366"/>
            <a:ext cx="3303784" cy="2701692"/>
          </a:xfrm>
          <a:prstGeom prst="rect">
            <a:avLst/>
          </a:prstGeom>
        </p:spPr>
      </p:pic>
      <p:sp>
        <p:nvSpPr>
          <p:cNvPr id="20" name="Freeform 7">
            <a:extLst>
              <a:ext uri="{FF2B5EF4-FFF2-40B4-BE49-F238E27FC236}">
                <a16:creationId xmlns:a16="http://schemas.microsoft.com/office/drawing/2014/main" id="{D00DD985-4793-014D-CA54-41CBAE12E765}"/>
              </a:ext>
            </a:extLst>
          </p:cNvPr>
          <p:cNvSpPr/>
          <p:nvPr/>
        </p:nvSpPr>
        <p:spPr>
          <a:xfrm>
            <a:off x="304791" y="4511408"/>
            <a:ext cx="3360384" cy="5222999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172725D6-48A4-2FA5-ACA7-FBD23AFEBADF}"/>
              </a:ext>
            </a:extLst>
          </p:cNvPr>
          <p:cNvSpPr/>
          <p:nvPr/>
        </p:nvSpPr>
        <p:spPr>
          <a:xfrm>
            <a:off x="3954817" y="1428683"/>
            <a:ext cx="3307853" cy="4713037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15CA3077-8256-0AD0-8BAC-38ADA7B2D4B4}"/>
              </a:ext>
            </a:extLst>
          </p:cNvPr>
          <p:cNvSpPr/>
          <p:nvPr/>
        </p:nvSpPr>
        <p:spPr>
          <a:xfrm>
            <a:off x="3949382" y="7474891"/>
            <a:ext cx="3311595" cy="1426747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rgbClr val="59BAA3"/>
            </a:solidFill>
          </a:ln>
        </p:spPr>
        <p:txBody>
          <a:bodyPr/>
          <a:lstStyle/>
          <a:p>
            <a:endParaRPr lang="fr-BE"/>
          </a:p>
        </p:txBody>
      </p:sp>
      <p:pic>
        <p:nvPicPr>
          <p:cNvPr id="32" name="Graphic 31" descr="Receiver with solid fill">
            <a:extLst>
              <a:ext uri="{FF2B5EF4-FFF2-40B4-BE49-F238E27FC236}">
                <a16:creationId xmlns:a16="http://schemas.microsoft.com/office/drawing/2014/main" id="{32D6AB2C-3F22-3BC7-2B85-403CBFCF4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75144" y="7998251"/>
            <a:ext cx="275845" cy="275845"/>
          </a:xfrm>
          <a:prstGeom prst="rect">
            <a:avLst/>
          </a:prstGeom>
        </p:spPr>
      </p:pic>
      <p:pic>
        <p:nvPicPr>
          <p:cNvPr id="34" name="Graphic 33" descr="Envelope with solid fill">
            <a:extLst>
              <a:ext uri="{FF2B5EF4-FFF2-40B4-BE49-F238E27FC236}">
                <a16:creationId xmlns:a16="http://schemas.microsoft.com/office/drawing/2014/main" id="{3664E101-064C-E233-43D3-B598F0D060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58852" y="7600959"/>
            <a:ext cx="292137" cy="292137"/>
          </a:xfrm>
          <a:prstGeom prst="rect">
            <a:avLst/>
          </a:prstGeom>
        </p:spPr>
      </p:pic>
      <p:pic>
        <p:nvPicPr>
          <p:cNvPr id="36" name="Graphic 35" descr="World with solid fill">
            <a:extLst>
              <a:ext uri="{FF2B5EF4-FFF2-40B4-BE49-F238E27FC236}">
                <a16:creationId xmlns:a16="http://schemas.microsoft.com/office/drawing/2014/main" id="{68E21C7D-099E-C4B8-4418-CB561507FE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58851" y="8439159"/>
            <a:ext cx="292138" cy="29213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CC63D4B-B7F7-39C4-FCD5-7A6D97E4E7D2}"/>
              </a:ext>
            </a:extLst>
          </p:cNvPr>
          <p:cNvSpPr txBox="1"/>
          <p:nvPr/>
        </p:nvSpPr>
        <p:spPr>
          <a:xfrm>
            <a:off x="4567464" y="7999945"/>
            <a:ext cx="3793524" cy="3818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2256"/>
              </a:lnSpc>
              <a:spcBef>
                <a:spcPct val="0"/>
              </a:spcBef>
            </a:pPr>
            <a:r>
              <a:rPr lang="en-US" sz="1400">
                <a:solidFill>
                  <a:srgbClr val="59BAA3"/>
                </a:solidFill>
                <a:latin typeface="Brandon Text Light"/>
                <a:ea typeface="Calibri"/>
                <a:cs typeface="Poppins"/>
                <a:sym typeface="Poppins"/>
              </a:rPr>
              <a:t>0495</a:t>
            </a:r>
            <a:r>
              <a:rPr lang="en-US" sz="1400">
                <a:solidFill>
                  <a:srgbClr val="59BAA3"/>
                </a:solidFill>
                <a:latin typeface="Brandon Text Light"/>
                <a:ea typeface="Calibri"/>
                <a:cs typeface="Calibri"/>
              </a:rPr>
              <a:t> 70 18 79 </a:t>
            </a:r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B9C657A-5251-CCED-630C-ECD7E6CFBE2D}"/>
              </a:ext>
            </a:extLst>
          </p:cNvPr>
          <p:cNvSpPr txBox="1"/>
          <p:nvPr/>
        </p:nvSpPr>
        <p:spPr>
          <a:xfrm>
            <a:off x="4593507" y="8422368"/>
            <a:ext cx="3793524" cy="5828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>
                <a:solidFill>
                  <a:srgbClr val="59BAA3"/>
                </a:solidFill>
                <a:latin typeface="Brandon Text Light"/>
                <a:cs typeface="Poppins"/>
                <a:sym typeface="Poppin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MaBio</a:t>
            </a:r>
            <a:endParaRPr lang="en-US"/>
          </a:p>
          <a:p>
            <a:pPr>
              <a:lnSpc>
                <a:spcPts val="2256"/>
              </a:lnSpc>
              <a:spcBef>
                <a:spcPct val="0"/>
              </a:spcBef>
            </a:pPr>
            <a:endParaRPr lang="en-US" sz="1400">
              <a:solidFill>
                <a:srgbClr val="59BAA3"/>
              </a:solidFill>
              <a:latin typeface="Brandon Text Light" panose="020B0303020203060203" pitchFamily="34" charset="0"/>
              <a:ea typeface="Poppins"/>
              <a:cs typeface="Poppin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93C701B-B5D3-B6C6-6F6A-D24BE63944C9}"/>
              </a:ext>
            </a:extLst>
          </p:cNvPr>
          <p:cNvSpPr txBox="1"/>
          <p:nvPr/>
        </p:nvSpPr>
        <p:spPr>
          <a:xfrm>
            <a:off x="4550988" y="7595128"/>
            <a:ext cx="1411092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 u="sng" dirty="0">
                <a:solidFill>
                  <a:srgbClr val="59BAA3"/>
                </a:solidFill>
                <a:latin typeface="Brandon Text Light"/>
                <a:ea typeface="Calibri"/>
                <a:cs typeface="Poppins Bold"/>
                <a:sym typeface="Poppins 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</a:t>
            </a:r>
            <a:r>
              <a:rPr lang="en-US" sz="1400" u="sng" dirty="0">
                <a:solidFill>
                  <a:srgbClr val="59BAA3"/>
                </a:solidFill>
                <a:latin typeface="Brandon Text Light"/>
                <a:ea typeface="Calibri"/>
                <a:cs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@mabio.be</a:t>
            </a:r>
            <a:r>
              <a:rPr lang="en-US" sz="1400" u="sng" dirty="0">
                <a:solidFill>
                  <a:srgbClr val="59BAA3"/>
                </a:solidFill>
                <a:latin typeface="Brandon Text Light"/>
                <a:ea typeface="Calibri"/>
                <a:cs typeface="Calibri"/>
              </a:rPr>
              <a:t> </a:t>
            </a:r>
            <a:endParaRPr lang="en-US" dirty="0">
              <a:solidFill>
                <a:srgbClr val="59BAA3"/>
              </a:solidFill>
            </a:endParaRPr>
          </a:p>
          <a:p>
            <a:endParaRPr lang="en-US" sz="1400" b="1" dirty="0">
              <a:solidFill>
                <a:srgbClr val="59BAA3"/>
              </a:solidFill>
              <a:latin typeface="Brandon Text Light" panose="020B0303020203060203" pitchFamily="34" charset="0"/>
              <a:ea typeface="Poppins"/>
              <a:cs typeface="Poppins Bold"/>
            </a:endParaRPr>
          </a:p>
        </p:txBody>
      </p:sp>
    </p:spTree>
    <p:extLst>
      <p:ext uri="{BB962C8B-B14F-4D97-AF65-F5344CB8AC3E}">
        <p14:creationId xmlns:p14="http://schemas.microsoft.com/office/powerpoint/2010/main" val="3593323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26C62-CA10-0E83-1E9F-64CB91E67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992F65FB-C4FE-D87D-3C34-605A75AF27DD}"/>
              </a:ext>
            </a:extLst>
          </p:cNvPr>
          <p:cNvGrpSpPr/>
          <p:nvPr/>
        </p:nvGrpSpPr>
        <p:grpSpPr>
          <a:xfrm>
            <a:off x="50591" y="1415692"/>
            <a:ext cx="3641309" cy="5667242"/>
            <a:chOff x="0" y="-35437"/>
            <a:chExt cx="4579013" cy="7567001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14647E66-7C7F-AB07-7F69-B17B06A46D74}"/>
                </a:ext>
              </a:extLst>
            </p:cNvPr>
            <p:cNvGrpSpPr/>
            <p:nvPr/>
          </p:nvGrpSpPr>
          <p:grpSpPr>
            <a:xfrm>
              <a:off x="0" y="-35437"/>
              <a:ext cx="4579013" cy="7567001"/>
              <a:chOff x="0" y="-9525"/>
              <a:chExt cx="1230761" cy="2033882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B35279B7-5A6A-D35F-F1CE-FE72AA995A2C}"/>
                  </a:ext>
                </a:extLst>
              </p:cNvPr>
              <p:cNvSpPr/>
              <p:nvPr/>
            </p:nvSpPr>
            <p:spPr>
              <a:xfrm>
                <a:off x="15674" y="0"/>
                <a:ext cx="1215087" cy="2024357"/>
              </a:xfrm>
              <a:custGeom>
                <a:avLst/>
                <a:gdLst/>
                <a:ahLst/>
                <a:cxnLst/>
                <a:rect l="l" t="t" r="r" b="b"/>
                <a:pathLst>
                  <a:path w="1204277" h="1787934">
                    <a:moveTo>
                      <a:pt x="85244" y="0"/>
                    </a:moveTo>
                    <a:lnTo>
                      <a:pt x="1119033" y="0"/>
                    </a:lnTo>
                    <a:cubicBezTo>
                      <a:pt x="1166112" y="0"/>
                      <a:pt x="1204277" y="38165"/>
                      <a:pt x="1204277" y="85244"/>
                    </a:cubicBezTo>
                    <a:lnTo>
                      <a:pt x="1204277" y="1702689"/>
                    </a:lnTo>
                    <a:cubicBezTo>
                      <a:pt x="1204277" y="1725298"/>
                      <a:pt x="1195296" y="1746980"/>
                      <a:pt x="1179310" y="1762966"/>
                    </a:cubicBezTo>
                    <a:cubicBezTo>
                      <a:pt x="1163323" y="1778953"/>
                      <a:pt x="1141641" y="1787934"/>
                      <a:pt x="1119033" y="1787934"/>
                    </a:cubicBezTo>
                    <a:lnTo>
                      <a:pt x="85244" y="1787934"/>
                    </a:lnTo>
                    <a:cubicBezTo>
                      <a:pt x="38165" y="1787934"/>
                      <a:pt x="0" y="1749769"/>
                      <a:pt x="0" y="1702689"/>
                    </a:cubicBezTo>
                    <a:lnTo>
                      <a:pt x="0" y="85244"/>
                    </a:lnTo>
                    <a:cubicBezTo>
                      <a:pt x="0" y="38165"/>
                      <a:pt x="38165" y="0"/>
                      <a:pt x="85244" y="0"/>
                    </a:cubicBezTo>
                    <a:close/>
                  </a:path>
                </a:pathLst>
              </a:custGeom>
              <a:noFill/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62AB7932-7B8C-9872-3940-34A64106C4CC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204277" cy="17974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66"/>
                  </a:lnSpc>
                </a:pPr>
                <a:endParaRPr/>
              </a:p>
            </p:txBody>
          </p:sp>
        </p:grp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D804FCD0-0B4C-43BA-D068-25A474060E6D}"/>
                </a:ext>
              </a:extLst>
            </p:cNvPr>
            <p:cNvSpPr txBox="1"/>
            <p:nvPr/>
          </p:nvSpPr>
          <p:spPr>
            <a:xfrm>
              <a:off x="450769" y="163725"/>
              <a:ext cx="3870351" cy="55478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Lieu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: Bruxelles</a:t>
              </a: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Type de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farine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: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Farine du </a:t>
              </a:r>
              <a:r>
                <a:rPr lang="fr-BE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Moulin de </a:t>
              </a:r>
              <a:r>
                <a:rPr lang="fr-BE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Tongrinne</a:t>
              </a:r>
              <a:r>
                <a:rPr lang="fr-BE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, Graine de curieux</a:t>
              </a: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Origine du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blé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: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Distributeur – farines issues de moulins wallons (100 % Wallonie)</a:t>
              </a:r>
            </a:p>
            <a:p>
              <a:pPr>
                <a:lnSpc>
                  <a:spcPts val="1765"/>
                </a:lnSpc>
              </a:pPr>
              <a:endParaRPr lang="fr-BE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Jours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de livraison :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Tous les jours, du lundi au samedi</a:t>
              </a:r>
            </a:p>
            <a:p>
              <a:pPr>
                <a:lnSpc>
                  <a:spcPts val="1765"/>
                </a:lnSpc>
              </a:pPr>
              <a:endParaRPr lang="fr-BE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00" b="1" dirty="0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Franco </a:t>
              </a:r>
              <a:r>
                <a:rPr lang="en-US" sz="1400" dirty="0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: 350 euros à </a:t>
              </a:r>
              <a:r>
                <a:rPr lang="en-US" sz="1400" dirty="0" err="1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discuter</a:t>
              </a:r>
              <a:endParaRPr lang="pt-BR" sz="1400" dirty="0">
                <a:solidFill>
                  <a:srgbClr val="000000"/>
                </a:solidFill>
                <a:latin typeface="Brandon Text Light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endParaRPr lang="pt-BR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Gamme bio ?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100% bio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Farine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stabilisée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?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Non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  <a:spcBef>
                  <a:spcPct val="0"/>
                </a:spcBef>
              </a:pP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F38E3BFC-6935-CC12-942A-9633E754C33E}"/>
              </a:ext>
            </a:extLst>
          </p:cNvPr>
          <p:cNvGrpSpPr/>
          <p:nvPr/>
        </p:nvGrpSpPr>
        <p:grpSpPr>
          <a:xfrm>
            <a:off x="3831029" y="4399045"/>
            <a:ext cx="3445745" cy="5608962"/>
            <a:chOff x="0" y="-35437"/>
            <a:chExt cx="4594326" cy="7478617"/>
          </a:xfrm>
        </p:grpSpPr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7CADAC30-3F10-55FD-C9AF-EB1B0C988E81}"/>
                </a:ext>
              </a:extLst>
            </p:cNvPr>
            <p:cNvGrpSpPr/>
            <p:nvPr/>
          </p:nvGrpSpPr>
          <p:grpSpPr>
            <a:xfrm>
              <a:off x="0" y="-35437"/>
              <a:ext cx="4594326" cy="7478617"/>
              <a:chOff x="0" y="-9525"/>
              <a:chExt cx="1234877" cy="2010126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22782200-F3CA-47CB-B35A-CEF5FCAD21D0}"/>
                  </a:ext>
                </a:extLst>
              </p:cNvPr>
              <p:cNvSpPr/>
              <p:nvPr/>
            </p:nvSpPr>
            <p:spPr>
              <a:xfrm>
                <a:off x="0" y="0"/>
                <a:ext cx="1234877" cy="2000601"/>
              </a:xfrm>
              <a:custGeom>
                <a:avLst/>
                <a:gdLst/>
                <a:ahLst/>
                <a:cxnLst/>
                <a:rect l="l" t="t" r="r" b="b"/>
                <a:pathLst>
                  <a:path w="1204277" h="1944957">
                    <a:moveTo>
                      <a:pt x="85244" y="0"/>
                    </a:moveTo>
                    <a:lnTo>
                      <a:pt x="1119033" y="0"/>
                    </a:lnTo>
                    <a:cubicBezTo>
                      <a:pt x="1166112" y="0"/>
                      <a:pt x="1204277" y="38165"/>
                      <a:pt x="1204277" y="85244"/>
                    </a:cubicBezTo>
                    <a:lnTo>
                      <a:pt x="1204277" y="1859712"/>
                    </a:lnTo>
                    <a:cubicBezTo>
                      <a:pt x="1204277" y="1906792"/>
                      <a:pt x="1166112" y="1944957"/>
                      <a:pt x="1119033" y="1944957"/>
                    </a:cubicBezTo>
                    <a:lnTo>
                      <a:pt x="85244" y="1944957"/>
                    </a:lnTo>
                    <a:cubicBezTo>
                      <a:pt x="38165" y="1944957"/>
                      <a:pt x="0" y="1906792"/>
                      <a:pt x="0" y="1859712"/>
                    </a:cubicBezTo>
                    <a:lnTo>
                      <a:pt x="0" y="85244"/>
                    </a:lnTo>
                    <a:cubicBezTo>
                      <a:pt x="0" y="38165"/>
                      <a:pt x="38165" y="0"/>
                      <a:pt x="85244" y="0"/>
                    </a:cubicBezTo>
                    <a:close/>
                  </a:path>
                </a:pathLst>
              </a:custGeom>
              <a:noFill/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6" name="TextBox 16">
                <a:extLst>
                  <a:ext uri="{FF2B5EF4-FFF2-40B4-BE49-F238E27FC236}">
                    <a16:creationId xmlns:a16="http://schemas.microsoft.com/office/drawing/2014/main" id="{29D3E39D-17D2-3946-9256-3DD89A23AF4A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204277" cy="19544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66"/>
                  </a:lnSpc>
                </a:pPr>
                <a:endParaRPr/>
              </a:p>
            </p:txBody>
          </p:sp>
        </p:grp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EC6C7095-7822-C368-3D63-ACF45F2A7F65}"/>
                </a:ext>
              </a:extLst>
            </p:cNvPr>
            <p:cNvSpPr txBox="1"/>
            <p:nvPr/>
          </p:nvSpPr>
          <p:spPr>
            <a:xfrm>
              <a:off x="271185" y="155002"/>
              <a:ext cx="3908689" cy="55399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Plaats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: Brussel</a:t>
              </a: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Meelsoort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Meel van de </a:t>
              </a:r>
              <a:r>
                <a:rPr lang="nl-NL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Moulin</a:t>
              </a:r>
              <a:r>
                <a:rPr lang="nl-NL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de </a:t>
              </a:r>
              <a:r>
                <a:rPr lang="nl-NL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Tongrinne</a:t>
              </a:r>
              <a:r>
                <a:rPr lang="nl-NL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, </a:t>
              </a:r>
              <a:r>
                <a:rPr lang="nl-NL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Graine</a:t>
              </a:r>
              <a:r>
                <a:rPr lang="nl-NL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de </a:t>
              </a:r>
              <a:r>
                <a:rPr lang="nl-NL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curieux</a:t>
              </a:r>
              <a:endPara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Oorsprong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Distributeur – meel uit Waalse molens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(100 % </a:t>
              </a:r>
              <a:r>
                <a:rPr lang="fr-BE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Wallonië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)</a:t>
              </a: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Bezorgdagen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Elke dag, van maandag tot zaterdag</a:t>
              </a: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Franco: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350 euro te bespreken</a:t>
              </a:r>
              <a:endParaRPr lang="fr-BE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Biologisch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assortiment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?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100% bio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Gestabiliseerd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?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Nee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  <a:spcBef>
                  <a:spcPct val="0"/>
                </a:spcBef>
              </a:pP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3F45884E-5920-CB6D-44FF-377A1E774CBE}"/>
              </a:ext>
            </a:extLst>
          </p:cNvPr>
          <p:cNvSpPr txBox="1"/>
          <p:nvPr/>
        </p:nvSpPr>
        <p:spPr>
          <a:xfrm>
            <a:off x="0" y="477266"/>
            <a:ext cx="7560000" cy="555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3"/>
              </a:lnSpc>
            </a:pPr>
            <a:r>
              <a:rPr lang="en-US" sz="4400" b="1">
                <a:solidFill>
                  <a:srgbClr val="59BAA3"/>
                </a:solidFill>
                <a:latin typeface="Brandon Text Light"/>
                <a:ea typeface="Poppins"/>
                <a:cs typeface="Poppins"/>
                <a:sym typeface="Poppins"/>
              </a:rPr>
              <a:t>TERROIRIST</a:t>
            </a:r>
            <a:endParaRPr lang="en-US" sz="4448" b="1">
              <a:solidFill>
                <a:srgbClr val="59BAA3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</p:txBody>
      </p:sp>
      <p:pic>
        <p:nvPicPr>
          <p:cNvPr id="21" name="Image 20" descr="Une image contenant habits, sourire, fleur, Visage humain">
            <a:extLst>
              <a:ext uri="{FF2B5EF4-FFF2-40B4-BE49-F238E27FC236}">
                <a16:creationId xmlns:a16="http://schemas.microsoft.com/office/drawing/2014/main" id="{9CE75993-FFDB-5F5E-21B1-0815C9DB7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" t="8823" r="2033" b="9244"/>
          <a:stretch>
            <a:fillRect/>
          </a:stretch>
        </p:blipFill>
        <p:spPr>
          <a:xfrm>
            <a:off x="3877447" y="1466911"/>
            <a:ext cx="3271576" cy="2691791"/>
          </a:xfrm>
          <a:prstGeom prst="rect">
            <a:avLst/>
          </a:prstGeom>
        </p:spPr>
      </p:pic>
      <p:sp>
        <p:nvSpPr>
          <p:cNvPr id="20" name="Freeform 7">
            <a:extLst>
              <a:ext uri="{FF2B5EF4-FFF2-40B4-BE49-F238E27FC236}">
                <a16:creationId xmlns:a16="http://schemas.microsoft.com/office/drawing/2014/main" id="{C3B5F826-33B6-1C7B-C8BE-3DFA1A0A189D}"/>
              </a:ext>
            </a:extLst>
          </p:cNvPr>
          <p:cNvSpPr/>
          <p:nvPr/>
        </p:nvSpPr>
        <p:spPr>
          <a:xfrm>
            <a:off x="217947" y="1358954"/>
            <a:ext cx="3355918" cy="4360883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6DF56719-F9F2-74E0-2774-7BEB8CD861EF}"/>
              </a:ext>
            </a:extLst>
          </p:cNvPr>
          <p:cNvSpPr/>
          <p:nvPr/>
        </p:nvSpPr>
        <p:spPr>
          <a:xfrm>
            <a:off x="3837592" y="4398195"/>
            <a:ext cx="3460966" cy="4298664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fr-BE"/>
          </a:p>
        </p:txBody>
      </p:sp>
      <p:grpSp>
        <p:nvGrpSpPr>
          <p:cNvPr id="33" name="Group 4">
            <a:extLst>
              <a:ext uri="{FF2B5EF4-FFF2-40B4-BE49-F238E27FC236}">
                <a16:creationId xmlns:a16="http://schemas.microsoft.com/office/drawing/2014/main" id="{E2CBD736-8A2A-412C-A125-6119FDC27277}"/>
              </a:ext>
            </a:extLst>
          </p:cNvPr>
          <p:cNvGrpSpPr/>
          <p:nvPr/>
        </p:nvGrpSpPr>
        <p:grpSpPr>
          <a:xfrm>
            <a:off x="304866" y="2203560"/>
            <a:ext cx="3321479" cy="4657958"/>
            <a:chOff x="0" y="-9525"/>
            <a:chExt cx="1204277" cy="1996432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E0549956-98BD-749C-4809-C054A6317E3C}"/>
                </a:ext>
              </a:extLst>
            </p:cNvPr>
            <p:cNvSpPr/>
            <p:nvPr/>
          </p:nvSpPr>
          <p:spPr>
            <a:xfrm>
              <a:off x="15674" y="0"/>
              <a:ext cx="1179030" cy="1986907"/>
            </a:xfrm>
            <a:custGeom>
              <a:avLst/>
              <a:gdLst/>
              <a:ahLst/>
              <a:cxnLst/>
              <a:rect l="l" t="t" r="r" b="b"/>
              <a:pathLst>
                <a:path w="1204277" h="1787934">
                  <a:moveTo>
                    <a:pt x="85244" y="0"/>
                  </a:moveTo>
                  <a:lnTo>
                    <a:pt x="1119033" y="0"/>
                  </a:lnTo>
                  <a:cubicBezTo>
                    <a:pt x="1166112" y="0"/>
                    <a:pt x="1204277" y="38165"/>
                    <a:pt x="1204277" y="85244"/>
                  </a:cubicBezTo>
                  <a:lnTo>
                    <a:pt x="1204277" y="1702689"/>
                  </a:lnTo>
                  <a:cubicBezTo>
                    <a:pt x="1204277" y="1725298"/>
                    <a:pt x="1195296" y="1746980"/>
                    <a:pt x="1179310" y="1762966"/>
                  </a:cubicBezTo>
                  <a:cubicBezTo>
                    <a:pt x="1163323" y="1778953"/>
                    <a:pt x="1141641" y="1787934"/>
                    <a:pt x="1119033" y="1787934"/>
                  </a:cubicBezTo>
                  <a:lnTo>
                    <a:pt x="85244" y="1787934"/>
                  </a:lnTo>
                  <a:cubicBezTo>
                    <a:pt x="38165" y="1787934"/>
                    <a:pt x="0" y="1749769"/>
                    <a:pt x="0" y="1702689"/>
                  </a:cubicBezTo>
                  <a:lnTo>
                    <a:pt x="0" y="85244"/>
                  </a:lnTo>
                  <a:cubicBezTo>
                    <a:pt x="0" y="38165"/>
                    <a:pt x="38165" y="0"/>
                    <a:pt x="85244" y="0"/>
                  </a:cubicBezTo>
                  <a:close/>
                </a:path>
              </a:pathLst>
            </a:custGeom>
            <a:noFill/>
          </p:spPr>
          <p:txBody>
            <a:bodyPr/>
            <a:lstStyle/>
            <a:p>
              <a:endParaRPr lang="fr-BE"/>
            </a:p>
          </p:txBody>
        </p:sp>
        <p:sp>
          <p:nvSpPr>
            <p:cNvPr id="32" name="TextBox 6">
              <a:extLst>
                <a:ext uri="{FF2B5EF4-FFF2-40B4-BE49-F238E27FC236}">
                  <a16:creationId xmlns:a16="http://schemas.microsoft.com/office/drawing/2014/main" id="{7534BD8F-1D60-01C8-8AB9-B493BE911EB6}"/>
                </a:ext>
              </a:extLst>
            </p:cNvPr>
            <p:cNvSpPr txBox="1"/>
            <p:nvPr/>
          </p:nvSpPr>
          <p:spPr>
            <a:xfrm>
              <a:off x="0" y="-9525"/>
              <a:ext cx="1204277" cy="1797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66"/>
                </a:lnSpc>
              </a:pPr>
              <a:endParaRPr/>
            </a:p>
          </p:txBody>
        </p:sp>
      </p:grpSp>
      <p:sp>
        <p:nvSpPr>
          <p:cNvPr id="35" name="Freeform 7">
            <a:extLst>
              <a:ext uri="{FF2B5EF4-FFF2-40B4-BE49-F238E27FC236}">
                <a16:creationId xmlns:a16="http://schemas.microsoft.com/office/drawing/2014/main" id="{2ED707BB-8FA5-67C4-9838-1457E9E32351}"/>
              </a:ext>
            </a:extLst>
          </p:cNvPr>
          <p:cNvSpPr/>
          <p:nvPr/>
        </p:nvSpPr>
        <p:spPr>
          <a:xfrm>
            <a:off x="257942" y="6300866"/>
            <a:ext cx="3319943" cy="1552797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rgbClr val="59BAA3"/>
            </a:solidFill>
          </a:ln>
        </p:spPr>
        <p:txBody>
          <a:bodyPr/>
          <a:lstStyle/>
          <a:p>
            <a:endParaRPr lang="fr-BE"/>
          </a:p>
        </p:txBody>
      </p:sp>
      <p:pic>
        <p:nvPicPr>
          <p:cNvPr id="37" name="Graphic 36" descr="Receiver with solid fill">
            <a:extLst>
              <a:ext uri="{FF2B5EF4-FFF2-40B4-BE49-F238E27FC236}">
                <a16:creationId xmlns:a16="http://schemas.microsoft.com/office/drawing/2014/main" id="{4A2D3D18-F52D-0F05-9A05-DCC3D8AD8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6671" y="6887808"/>
            <a:ext cx="275845" cy="275845"/>
          </a:xfrm>
          <a:prstGeom prst="rect">
            <a:avLst/>
          </a:prstGeom>
        </p:spPr>
      </p:pic>
      <p:pic>
        <p:nvPicPr>
          <p:cNvPr id="39" name="Graphic 38" descr="Envelope with solid fill">
            <a:extLst>
              <a:ext uri="{FF2B5EF4-FFF2-40B4-BE49-F238E27FC236}">
                <a16:creationId xmlns:a16="http://schemas.microsoft.com/office/drawing/2014/main" id="{241BF3A4-6D3C-44C5-6E87-98569728AC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380" y="6503222"/>
            <a:ext cx="292137" cy="292137"/>
          </a:xfrm>
          <a:prstGeom prst="rect">
            <a:avLst/>
          </a:prstGeom>
        </p:spPr>
      </p:pic>
      <p:pic>
        <p:nvPicPr>
          <p:cNvPr id="41" name="Graphic 40" descr="World with solid fill">
            <a:extLst>
              <a:ext uri="{FF2B5EF4-FFF2-40B4-BE49-F238E27FC236}">
                <a16:creationId xmlns:a16="http://schemas.microsoft.com/office/drawing/2014/main" id="{75591C1B-5A6D-AD40-117D-FB267C17D7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3093" y="7277886"/>
            <a:ext cx="292138" cy="29213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3ADF549F-B18A-A612-3665-221FD3E3A123}"/>
              </a:ext>
            </a:extLst>
          </p:cNvPr>
          <p:cNvSpPr txBox="1"/>
          <p:nvPr/>
        </p:nvSpPr>
        <p:spPr>
          <a:xfrm>
            <a:off x="748991" y="6889499"/>
            <a:ext cx="3793524" cy="57637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>
                <a:solidFill>
                  <a:srgbClr val="59BAA3"/>
                </a:solidFill>
                <a:latin typeface="Brandon Text Light"/>
                <a:ea typeface="+mn-lt"/>
                <a:cs typeface="+mn-lt"/>
                <a:sym typeface="Poppins"/>
              </a:rPr>
              <a:t>02 </a:t>
            </a:r>
            <a:r>
              <a:rPr lang="en-US" sz="1400">
                <a:solidFill>
                  <a:srgbClr val="59BAA3"/>
                </a:solidFill>
                <a:latin typeface="Brandon Text Light"/>
                <a:ea typeface="+mn-lt"/>
                <a:cs typeface="+mn-lt"/>
              </a:rPr>
              <a:t>242 72 27 </a:t>
            </a:r>
            <a:endParaRPr lang="en-US"/>
          </a:p>
          <a:p>
            <a:pPr>
              <a:lnSpc>
                <a:spcPts val="2256"/>
              </a:lnSpc>
              <a:spcBef>
                <a:spcPct val="0"/>
              </a:spcBef>
            </a:pPr>
            <a:endParaRPr lang="en-US" sz="1400">
              <a:solidFill>
                <a:srgbClr val="59BAA3"/>
              </a:solidFill>
              <a:ea typeface="Calibri"/>
              <a:cs typeface="Calibri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33E58E1-7604-AC5D-2A6C-F586D00CB257}"/>
              </a:ext>
            </a:extLst>
          </p:cNvPr>
          <p:cNvSpPr txBox="1"/>
          <p:nvPr/>
        </p:nvSpPr>
        <p:spPr>
          <a:xfrm>
            <a:off x="751791" y="7283207"/>
            <a:ext cx="3793524" cy="5828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BE" sz="1400">
                <a:solidFill>
                  <a:srgbClr val="59BAA3"/>
                </a:solidFill>
                <a:latin typeface="Brandon Text Light"/>
                <a:ea typeface="+mn-lt"/>
                <a:cs typeface="+mn-lt"/>
                <a:sym typeface="Poppi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Terroirist</a:t>
            </a:r>
            <a:endParaRPr lang="en-US"/>
          </a:p>
          <a:p>
            <a:pPr>
              <a:lnSpc>
                <a:spcPts val="2256"/>
              </a:lnSpc>
              <a:spcBef>
                <a:spcPct val="0"/>
              </a:spcBef>
            </a:pPr>
            <a:endParaRPr lang="en-US" sz="1400">
              <a:solidFill>
                <a:srgbClr val="59BAA3"/>
              </a:solidFill>
              <a:latin typeface="Brandon Text Light" panose="020B0303020203060203" pitchFamily="34" charset="0"/>
              <a:ea typeface="Poppins"/>
              <a:cs typeface="Poppin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E4BB553-DEB2-1FFC-CB92-666FAAB172ED}"/>
              </a:ext>
            </a:extLst>
          </p:cNvPr>
          <p:cNvSpPr txBox="1"/>
          <p:nvPr/>
        </p:nvSpPr>
        <p:spPr>
          <a:xfrm>
            <a:off x="732515" y="6497392"/>
            <a:ext cx="299323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>
                <a:solidFill>
                  <a:srgbClr val="59BAA3"/>
                </a:solidFill>
                <a:latin typeface="Brandon Text Light"/>
                <a:ea typeface="+mn-lt"/>
                <a:cs typeface="+mn-lt"/>
                <a:sym typeface="Poppins 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commandes</a:t>
            </a:r>
            <a:r>
              <a:rPr lang="en-US" sz="1400">
                <a:solidFill>
                  <a:srgbClr val="59BAA3"/>
                </a:solidFill>
                <a:latin typeface="Brandon Text Light"/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@terroirist.be</a:t>
            </a:r>
            <a:endParaRPr lang="en-US"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1400" b="1">
              <a:solidFill>
                <a:srgbClr val="59BAA3"/>
              </a:solidFill>
              <a:latin typeface="Brandon Text Light" panose="020B0303020203060203" pitchFamily="34" charset="0"/>
              <a:ea typeface="Poppins"/>
              <a:cs typeface="Poppins Bold"/>
            </a:endParaRPr>
          </a:p>
        </p:txBody>
      </p:sp>
      <p:sp>
        <p:nvSpPr>
          <p:cNvPr id="12" name="Freeform 2">
            <a:extLst>
              <a:ext uri="{FF2B5EF4-FFF2-40B4-BE49-F238E27FC236}">
                <a16:creationId xmlns:a16="http://schemas.microsoft.com/office/drawing/2014/main" id="{A805CDA2-C67E-8C06-A0F7-A8B8801760BE}"/>
              </a:ext>
            </a:extLst>
          </p:cNvPr>
          <p:cNvSpPr/>
          <p:nvPr/>
        </p:nvSpPr>
        <p:spPr>
          <a:xfrm>
            <a:off x="6628339" y="9829936"/>
            <a:ext cx="931661" cy="931661"/>
          </a:xfrm>
          <a:custGeom>
            <a:avLst/>
            <a:gdLst/>
            <a:ahLst/>
            <a:cxnLst/>
            <a:rect l="l" t="t" r="r" b="b"/>
            <a:pathLst>
              <a:path w="931661" h="931661">
                <a:moveTo>
                  <a:pt x="0" y="0"/>
                </a:moveTo>
                <a:lnTo>
                  <a:pt x="931661" y="0"/>
                </a:lnTo>
                <a:lnTo>
                  <a:pt x="931661" y="931661"/>
                </a:lnTo>
                <a:lnTo>
                  <a:pt x="0" y="93166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996342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10494-A2C4-DF56-69E5-0D1F5EE7C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A043874E-D14C-7D41-EE72-82FB0E59559B}"/>
              </a:ext>
            </a:extLst>
          </p:cNvPr>
          <p:cNvGrpSpPr/>
          <p:nvPr/>
        </p:nvGrpSpPr>
        <p:grpSpPr>
          <a:xfrm>
            <a:off x="50591" y="1415692"/>
            <a:ext cx="3641309" cy="5667242"/>
            <a:chOff x="0" y="-35437"/>
            <a:chExt cx="4579013" cy="7567001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CAE36E9C-FD49-822C-1E1D-2DBCA7D933A9}"/>
                </a:ext>
              </a:extLst>
            </p:cNvPr>
            <p:cNvGrpSpPr/>
            <p:nvPr/>
          </p:nvGrpSpPr>
          <p:grpSpPr>
            <a:xfrm>
              <a:off x="0" y="-35437"/>
              <a:ext cx="4579013" cy="7567001"/>
              <a:chOff x="0" y="-9525"/>
              <a:chExt cx="1230761" cy="2033882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4ACFBFD8-6BB0-99A2-4627-E7675A63066C}"/>
                  </a:ext>
                </a:extLst>
              </p:cNvPr>
              <p:cNvSpPr/>
              <p:nvPr/>
            </p:nvSpPr>
            <p:spPr>
              <a:xfrm>
                <a:off x="15674" y="0"/>
                <a:ext cx="1215087" cy="2024357"/>
              </a:xfrm>
              <a:custGeom>
                <a:avLst/>
                <a:gdLst/>
                <a:ahLst/>
                <a:cxnLst/>
                <a:rect l="l" t="t" r="r" b="b"/>
                <a:pathLst>
                  <a:path w="1204277" h="1787934">
                    <a:moveTo>
                      <a:pt x="85244" y="0"/>
                    </a:moveTo>
                    <a:lnTo>
                      <a:pt x="1119033" y="0"/>
                    </a:lnTo>
                    <a:cubicBezTo>
                      <a:pt x="1166112" y="0"/>
                      <a:pt x="1204277" y="38165"/>
                      <a:pt x="1204277" y="85244"/>
                    </a:cubicBezTo>
                    <a:lnTo>
                      <a:pt x="1204277" y="1702689"/>
                    </a:lnTo>
                    <a:cubicBezTo>
                      <a:pt x="1204277" y="1725298"/>
                      <a:pt x="1195296" y="1746980"/>
                      <a:pt x="1179310" y="1762966"/>
                    </a:cubicBezTo>
                    <a:cubicBezTo>
                      <a:pt x="1163323" y="1778953"/>
                      <a:pt x="1141641" y="1787934"/>
                      <a:pt x="1119033" y="1787934"/>
                    </a:cubicBezTo>
                    <a:lnTo>
                      <a:pt x="85244" y="1787934"/>
                    </a:lnTo>
                    <a:cubicBezTo>
                      <a:pt x="38165" y="1787934"/>
                      <a:pt x="0" y="1749769"/>
                      <a:pt x="0" y="1702689"/>
                    </a:cubicBezTo>
                    <a:lnTo>
                      <a:pt x="0" y="85244"/>
                    </a:lnTo>
                    <a:cubicBezTo>
                      <a:pt x="0" y="38165"/>
                      <a:pt x="38165" y="0"/>
                      <a:pt x="85244" y="0"/>
                    </a:cubicBezTo>
                    <a:close/>
                  </a:path>
                </a:pathLst>
              </a:custGeom>
              <a:noFill/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DC7B4A14-CBB1-B9F0-7C1F-96AA49A4FCA0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204277" cy="17974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66"/>
                  </a:lnSpc>
                </a:pPr>
                <a:endParaRPr/>
              </a:p>
            </p:txBody>
          </p:sp>
        </p:grp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5BE4E59D-F174-F36E-D1E9-B8E6302FF865}"/>
                </a:ext>
              </a:extLst>
            </p:cNvPr>
            <p:cNvSpPr txBox="1"/>
            <p:nvPr/>
          </p:nvSpPr>
          <p:spPr>
            <a:xfrm>
              <a:off x="485112" y="615376"/>
              <a:ext cx="3870351" cy="61642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Lieu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: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Soignies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(Hainaut))</a:t>
              </a: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Moulins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distribués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: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Molens De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Dobeleer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, Histoire d’un grain, Moulin Val Dieu, Ferme de Grange, </a:t>
              </a:r>
              <a:r>
                <a:rPr lang="fr-BE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Moulin de </a:t>
              </a:r>
              <a:r>
                <a:rPr lang="fr-BE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Tongrinne</a:t>
              </a:r>
              <a:r>
                <a:rPr lang="fr-BE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, Graine de curieux, </a:t>
              </a:r>
              <a:r>
                <a:rPr lang="fr-BE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Belgrains</a:t>
              </a:r>
              <a:endParaRPr lang="fr-BE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Origine du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blé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: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Distributeur – farines issues de moulins belges (100% belge)</a:t>
              </a:r>
            </a:p>
            <a:p>
              <a:pPr>
                <a:lnSpc>
                  <a:spcPts val="1765"/>
                </a:lnSpc>
              </a:pPr>
              <a:endParaRPr lang="fr-BE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Jours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de livraison :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Lundi, mercredi, vendredi</a:t>
              </a:r>
            </a:p>
            <a:p>
              <a:pPr>
                <a:lnSpc>
                  <a:spcPts val="1765"/>
                </a:lnSpc>
              </a:pPr>
              <a:endParaRPr lang="fr-BE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00" b="1" dirty="0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Franco </a:t>
              </a:r>
              <a:r>
                <a:rPr lang="en-US" sz="1400" dirty="0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fr-FR" sz="1400" dirty="0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250kg</a:t>
              </a:r>
              <a:endParaRPr lang="pt-BR" sz="1400" dirty="0">
                <a:solidFill>
                  <a:srgbClr val="000000"/>
                </a:solidFill>
                <a:latin typeface="Brandon Text Light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endParaRPr lang="pt-BR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Gamme bio ?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Oui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Farine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stabilisée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?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Non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  <a:spcBef>
                  <a:spcPct val="0"/>
                </a:spcBef>
              </a:pP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2AE2C634-21E7-86D4-F7CB-AA24BABEFF28}"/>
              </a:ext>
            </a:extLst>
          </p:cNvPr>
          <p:cNvGrpSpPr/>
          <p:nvPr/>
        </p:nvGrpSpPr>
        <p:grpSpPr>
          <a:xfrm>
            <a:off x="3887051" y="4525654"/>
            <a:ext cx="3445745" cy="5608960"/>
            <a:chOff x="0" y="-35437"/>
            <a:chExt cx="4594326" cy="7478617"/>
          </a:xfrm>
        </p:grpSpPr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9F0A0D86-7151-8C84-DCA1-53EDF3C691DD}"/>
                </a:ext>
              </a:extLst>
            </p:cNvPr>
            <p:cNvGrpSpPr/>
            <p:nvPr/>
          </p:nvGrpSpPr>
          <p:grpSpPr>
            <a:xfrm>
              <a:off x="0" y="-35437"/>
              <a:ext cx="4594326" cy="7478617"/>
              <a:chOff x="0" y="-9525"/>
              <a:chExt cx="1234877" cy="2010126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41035A59-BC5F-D74E-6CA0-4F4785861323}"/>
                  </a:ext>
                </a:extLst>
              </p:cNvPr>
              <p:cNvSpPr/>
              <p:nvPr/>
            </p:nvSpPr>
            <p:spPr>
              <a:xfrm>
                <a:off x="0" y="0"/>
                <a:ext cx="1234877" cy="2000601"/>
              </a:xfrm>
              <a:custGeom>
                <a:avLst/>
                <a:gdLst/>
                <a:ahLst/>
                <a:cxnLst/>
                <a:rect l="l" t="t" r="r" b="b"/>
                <a:pathLst>
                  <a:path w="1204277" h="1944957">
                    <a:moveTo>
                      <a:pt x="85244" y="0"/>
                    </a:moveTo>
                    <a:lnTo>
                      <a:pt x="1119033" y="0"/>
                    </a:lnTo>
                    <a:cubicBezTo>
                      <a:pt x="1166112" y="0"/>
                      <a:pt x="1204277" y="38165"/>
                      <a:pt x="1204277" y="85244"/>
                    </a:cubicBezTo>
                    <a:lnTo>
                      <a:pt x="1204277" y="1859712"/>
                    </a:lnTo>
                    <a:cubicBezTo>
                      <a:pt x="1204277" y="1906792"/>
                      <a:pt x="1166112" y="1944957"/>
                      <a:pt x="1119033" y="1944957"/>
                    </a:cubicBezTo>
                    <a:lnTo>
                      <a:pt x="85244" y="1944957"/>
                    </a:lnTo>
                    <a:cubicBezTo>
                      <a:pt x="38165" y="1944957"/>
                      <a:pt x="0" y="1906792"/>
                      <a:pt x="0" y="1859712"/>
                    </a:cubicBezTo>
                    <a:lnTo>
                      <a:pt x="0" y="85244"/>
                    </a:lnTo>
                    <a:cubicBezTo>
                      <a:pt x="0" y="38165"/>
                      <a:pt x="38165" y="0"/>
                      <a:pt x="85244" y="0"/>
                    </a:cubicBezTo>
                    <a:close/>
                  </a:path>
                </a:pathLst>
              </a:custGeom>
              <a:noFill/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6" name="TextBox 16">
                <a:extLst>
                  <a:ext uri="{FF2B5EF4-FFF2-40B4-BE49-F238E27FC236}">
                    <a16:creationId xmlns:a16="http://schemas.microsoft.com/office/drawing/2014/main" id="{F38E1507-8AD7-D56B-1E92-43A4B6EBFB33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204277" cy="19544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66"/>
                  </a:lnSpc>
                </a:pPr>
                <a:endParaRPr/>
              </a:p>
            </p:txBody>
          </p:sp>
        </p:grp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D387EF5E-0058-7DF7-C98B-0EC2FEA398E9}"/>
                </a:ext>
              </a:extLst>
            </p:cNvPr>
            <p:cNvSpPr txBox="1"/>
            <p:nvPr/>
          </p:nvSpPr>
          <p:spPr>
            <a:xfrm>
              <a:off x="271185" y="155002"/>
              <a:ext cx="3908689" cy="61555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Plaats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: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Soignies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(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Henegouwen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)</a:t>
              </a: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Verdeelde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molens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: </a:t>
              </a:r>
              <a:r>
                <a:rPr lang="fr-FR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Molens</a:t>
              </a:r>
              <a:r>
                <a:rPr lang="fr-FR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De </a:t>
              </a:r>
              <a:r>
                <a:rPr lang="fr-FR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Dobeleer</a:t>
              </a:r>
              <a:r>
                <a:rPr lang="fr-FR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, Histoire d’un grain, Moulin Val Dieu, Ferme de Grange, Moulin de </a:t>
              </a:r>
              <a:r>
                <a:rPr lang="fr-FR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Tongrinne</a:t>
              </a:r>
              <a:r>
                <a:rPr lang="fr-FR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, Graine de curieux, </a:t>
              </a:r>
              <a:r>
                <a:rPr lang="fr-FR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Belgrains</a:t>
              </a:r>
              <a:endParaRPr lang="fr-FR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Oorsprong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 afkomstig van Belgische molens (100% Belgisch)</a:t>
              </a: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Bezorgdagen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maandag, woensdag, vrijdag</a:t>
              </a: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Franco: </a:t>
              </a:r>
              <a:r>
                <a:rPr lang="fr-FR" sz="1600" dirty="0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250kg</a:t>
              </a:r>
              <a:endParaRPr lang="pt-BR" sz="1600" dirty="0">
                <a:solidFill>
                  <a:srgbClr val="000000"/>
                </a:solidFill>
                <a:latin typeface="Brandon Text Light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Biologisch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assortiment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?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Ja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Gestabiliseerd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?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Nee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  <a:spcBef>
                  <a:spcPct val="0"/>
                </a:spcBef>
              </a:pP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DC8714D5-42DD-0CBF-5C23-45AD0A3511D8}"/>
              </a:ext>
            </a:extLst>
          </p:cNvPr>
          <p:cNvSpPr txBox="1"/>
          <p:nvPr/>
        </p:nvSpPr>
        <p:spPr>
          <a:xfrm>
            <a:off x="0" y="477266"/>
            <a:ext cx="7560000" cy="555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3"/>
              </a:lnSpc>
            </a:pPr>
            <a:r>
              <a:rPr lang="en-US" sz="4400" b="1" dirty="0">
                <a:solidFill>
                  <a:srgbClr val="59BAA3"/>
                </a:solidFill>
                <a:latin typeface="Brandon Text Light"/>
                <a:ea typeface="Poppins"/>
                <a:cs typeface="Poppins"/>
                <a:sym typeface="Poppins"/>
              </a:rPr>
              <a:t>PHANASEM</a:t>
            </a:r>
            <a:endParaRPr lang="en-US" sz="4448" b="1" dirty="0">
              <a:solidFill>
                <a:srgbClr val="59BAA3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9E80A61C-CC45-7922-D59E-651B8EF2A1A0}"/>
              </a:ext>
            </a:extLst>
          </p:cNvPr>
          <p:cNvSpPr/>
          <p:nvPr/>
        </p:nvSpPr>
        <p:spPr>
          <a:xfrm>
            <a:off x="296060" y="1695895"/>
            <a:ext cx="3355918" cy="4769088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D10CA855-CC91-0224-CDE6-A50ACCBB9208}"/>
              </a:ext>
            </a:extLst>
          </p:cNvPr>
          <p:cNvSpPr/>
          <p:nvPr/>
        </p:nvSpPr>
        <p:spPr>
          <a:xfrm>
            <a:off x="3893614" y="4524804"/>
            <a:ext cx="3460966" cy="4760328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fr-BE"/>
          </a:p>
        </p:txBody>
      </p:sp>
      <p:grpSp>
        <p:nvGrpSpPr>
          <p:cNvPr id="33" name="Group 4">
            <a:extLst>
              <a:ext uri="{FF2B5EF4-FFF2-40B4-BE49-F238E27FC236}">
                <a16:creationId xmlns:a16="http://schemas.microsoft.com/office/drawing/2014/main" id="{D4DD174D-31BD-AB2D-0F15-937F70C72737}"/>
              </a:ext>
            </a:extLst>
          </p:cNvPr>
          <p:cNvGrpSpPr/>
          <p:nvPr/>
        </p:nvGrpSpPr>
        <p:grpSpPr>
          <a:xfrm>
            <a:off x="304866" y="2203559"/>
            <a:ext cx="3321479" cy="5731445"/>
            <a:chOff x="0" y="-9525"/>
            <a:chExt cx="1204277" cy="1996432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2C2A9BF1-14EA-8733-BEE8-14436CF8BBA9}"/>
                </a:ext>
              </a:extLst>
            </p:cNvPr>
            <p:cNvSpPr/>
            <p:nvPr/>
          </p:nvSpPr>
          <p:spPr>
            <a:xfrm>
              <a:off x="15674" y="0"/>
              <a:ext cx="1179030" cy="1986907"/>
            </a:xfrm>
            <a:custGeom>
              <a:avLst/>
              <a:gdLst/>
              <a:ahLst/>
              <a:cxnLst/>
              <a:rect l="l" t="t" r="r" b="b"/>
              <a:pathLst>
                <a:path w="1204277" h="1787934">
                  <a:moveTo>
                    <a:pt x="85244" y="0"/>
                  </a:moveTo>
                  <a:lnTo>
                    <a:pt x="1119033" y="0"/>
                  </a:lnTo>
                  <a:cubicBezTo>
                    <a:pt x="1166112" y="0"/>
                    <a:pt x="1204277" y="38165"/>
                    <a:pt x="1204277" y="85244"/>
                  </a:cubicBezTo>
                  <a:lnTo>
                    <a:pt x="1204277" y="1702689"/>
                  </a:lnTo>
                  <a:cubicBezTo>
                    <a:pt x="1204277" y="1725298"/>
                    <a:pt x="1195296" y="1746980"/>
                    <a:pt x="1179310" y="1762966"/>
                  </a:cubicBezTo>
                  <a:cubicBezTo>
                    <a:pt x="1163323" y="1778953"/>
                    <a:pt x="1141641" y="1787934"/>
                    <a:pt x="1119033" y="1787934"/>
                  </a:cubicBezTo>
                  <a:lnTo>
                    <a:pt x="85244" y="1787934"/>
                  </a:lnTo>
                  <a:cubicBezTo>
                    <a:pt x="38165" y="1787934"/>
                    <a:pt x="0" y="1749769"/>
                    <a:pt x="0" y="1702689"/>
                  </a:cubicBezTo>
                  <a:lnTo>
                    <a:pt x="0" y="85244"/>
                  </a:lnTo>
                  <a:cubicBezTo>
                    <a:pt x="0" y="38165"/>
                    <a:pt x="38165" y="0"/>
                    <a:pt x="85244" y="0"/>
                  </a:cubicBezTo>
                  <a:close/>
                </a:path>
              </a:pathLst>
            </a:custGeom>
            <a:noFill/>
          </p:spPr>
          <p:txBody>
            <a:bodyPr/>
            <a:lstStyle/>
            <a:p>
              <a:endParaRPr lang="fr-BE"/>
            </a:p>
          </p:txBody>
        </p:sp>
        <p:sp>
          <p:nvSpPr>
            <p:cNvPr id="32" name="TextBox 6">
              <a:extLst>
                <a:ext uri="{FF2B5EF4-FFF2-40B4-BE49-F238E27FC236}">
                  <a16:creationId xmlns:a16="http://schemas.microsoft.com/office/drawing/2014/main" id="{2F710DD3-C188-3182-5E72-D185B3E69D56}"/>
                </a:ext>
              </a:extLst>
            </p:cNvPr>
            <p:cNvSpPr txBox="1"/>
            <p:nvPr/>
          </p:nvSpPr>
          <p:spPr>
            <a:xfrm>
              <a:off x="0" y="-9525"/>
              <a:ext cx="1204277" cy="1797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66"/>
                </a:lnSpc>
              </a:pPr>
              <a:endParaRPr/>
            </a:p>
          </p:txBody>
        </p:sp>
      </p:grpSp>
      <p:sp>
        <p:nvSpPr>
          <p:cNvPr id="35" name="Freeform 7">
            <a:extLst>
              <a:ext uri="{FF2B5EF4-FFF2-40B4-BE49-F238E27FC236}">
                <a16:creationId xmlns:a16="http://schemas.microsoft.com/office/drawing/2014/main" id="{41972505-E586-0028-3BAE-CD9B1FE9AB84}"/>
              </a:ext>
            </a:extLst>
          </p:cNvPr>
          <p:cNvSpPr/>
          <p:nvPr/>
        </p:nvSpPr>
        <p:spPr>
          <a:xfrm>
            <a:off x="296060" y="7017708"/>
            <a:ext cx="3319943" cy="1552797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rgbClr val="59BAA3"/>
            </a:solidFill>
          </a:ln>
        </p:spPr>
        <p:txBody>
          <a:bodyPr/>
          <a:lstStyle/>
          <a:p>
            <a:endParaRPr lang="fr-BE"/>
          </a:p>
        </p:txBody>
      </p:sp>
      <p:pic>
        <p:nvPicPr>
          <p:cNvPr id="37" name="Graphic 36" descr="Receiver with solid fill">
            <a:extLst>
              <a:ext uri="{FF2B5EF4-FFF2-40B4-BE49-F238E27FC236}">
                <a16:creationId xmlns:a16="http://schemas.microsoft.com/office/drawing/2014/main" id="{B5343579-3B9E-7C8E-5DCE-E0E6B44F3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789" y="7604650"/>
            <a:ext cx="275845" cy="275845"/>
          </a:xfrm>
          <a:prstGeom prst="rect">
            <a:avLst/>
          </a:prstGeom>
        </p:spPr>
      </p:pic>
      <p:pic>
        <p:nvPicPr>
          <p:cNvPr id="39" name="Graphic 38" descr="Envelope with solid fill">
            <a:extLst>
              <a:ext uri="{FF2B5EF4-FFF2-40B4-BE49-F238E27FC236}">
                <a16:creationId xmlns:a16="http://schemas.microsoft.com/office/drawing/2014/main" id="{27D940D7-FB00-01C2-02C5-466AD70C35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98" y="7220064"/>
            <a:ext cx="292137" cy="292137"/>
          </a:xfrm>
          <a:prstGeom prst="rect">
            <a:avLst/>
          </a:prstGeom>
        </p:spPr>
      </p:pic>
      <p:pic>
        <p:nvPicPr>
          <p:cNvPr id="41" name="Graphic 40" descr="World with solid fill">
            <a:extLst>
              <a:ext uri="{FF2B5EF4-FFF2-40B4-BE49-F238E27FC236}">
                <a16:creationId xmlns:a16="http://schemas.microsoft.com/office/drawing/2014/main" id="{D73EB535-5373-9B15-115D-65D2D09E2D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1211" y="7994728"/>
            <a:ext cx="292138" cy="29213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A3F0306-A5AE-6A98-70A3-07013DE94CAE}"/>
              </a:ext>
            </a:extLst>
          </p:cNvPr>
          <p:cNvSpPr txBox="1"/>
          <p:nvPr/>
        </p:nvSpPr>
        <p:spPr>
          <a:xfrm>
            <a:off x="787109" y="7606341"/>
            <a:ext cx="3793524" cy="57637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dirty="0">
                <a:solidFill>
                  <a:srgbClr val="59BAA3"/>
                </a:solidFill>
                <a:latin typeface="Brandon Text Light"/>
                <a:ea typeface="+mn-lt"/>
                <a:cs typeface="+mn-lt"/>
                <a:sym typeface="Poppins"/>
              </a:rPr>
              <a:t>067 490 239</a:t>
            </a:r>
            <a:endParaRPr lang="en-US" dirty="0"/>
          </a:p>
          <a:p>
            <a:pPr>
              <a:lnSpc>
                <a:spcPts val="2256"/>
              </a:lnSpc>
              <a:spcBef>
                <a:spcPct val="0"/>
              </a:spcBef>
            </a:pPr>
            <a:endParaRPr lang="en-US" sz="1400" dirty="0">
              <a:solidFill>
                <a:srgbClr val="59BAA3"/>
              </a:solidFill>
              <a:ea typeface="Calibri"/>
              <a:cs typeface="Calibri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E387BD4-543A-9947-2B6C-CA174090D434}"/>
              </a:ext>
            </a:extLst>
          </p:cNvPr>
          <p:cNvSpPr txBox="1"/>
          <p:nvPr/>
        </p:nvSpPr>
        <p:spPr>
          <a:xfrm>
            <a:off x="789909" y="8000049"/>
            <a:ext cx="3793524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BE" sz="1400" dirty="0">
                <a:solidFill>
                  <a:srgbClr val="59BAA3"/>
                </a:solidFill>
                <a:latin typeface="Brandon Text Light"/>
                <a:ea typeface="+mn-lt"/>
                <a:cs typeface="+mn-lt"/>
                <a:sym typeface="Poppi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Phanasem</a:t>
            </a:r>
            <a:endParaRPr lang="en-US" sz="1400" dirty="0">
              <a:solidFill>
                <a:srgbClr val="59BAA3"/>
              </a:solidFill>
              <a:latin typeface="Brandon Text Light" panose="020B0303020203060203" pitchFamily="34" charset="0"/>
              <a:ea typeface="Poppins"/>
              <a:cs typeface="Poppin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A49BD65-D9AC-5F0A-15A1-82AB9DFCACE7}"/>
              </a:ext>
            </a:extLst>
          </p:cNvPr>
          <p:cNvSpPr txBox="1"/>
          <p:nvPr/>
        </p:nvSpPr>
        <p:spPr>
          <a:xfrm>
            <a:off x="770633" y="7214234"/>
            <a:ext cx="2993236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solidFill>
                  <a:srgbClr val="59BAA3"/>
                </a:solidFill>
                <a:latin typeface="Brandon Text Light"/>
                <a:ea typeface="+mn-lt"/>
                <a:cs typeface="+mn-lt"/>
                <a:sym typeface="Poppins Bold"/>
              </a:rPr>
              <a:t>info@phanasem.be</a:t>
            </a:r>
            <a:endParaRPr lang="en-US" sz="1400" b="1" dirty="0">
              <a:solidFill>
                <a:srgbClr val="59BAA3"/>
              </a:solidFill>
              <a:latin typeface="Brandon Text Light" panose="020B0303020203060203" pitchFamily="34" charset="0"/>
              <a:ea typeface="Poppins"/>
              <a:cs typeface="Poppins Bold"/>
            </a:endParaRPr>
          </a:p>
        </p:txBody>
      </p:sp>
      <p:sp>
        <p:nvSpPr>
          <p:cNvPr id="12" name="Freeform 2">
            <a:extLst>
              <a:ext uri="{FF2B5EF4-FFF2-40B4-BE49-F238E27FC236}">
                <a16:creationId xmlns:a16="http://schemas.microsoft.com/office/drawing/2014/main" id="{56746857-DD3F-12DC-8906-1295C0CB1FDC}"/>
              </a:ext>
            </a:extLst>
          </p:cNvPr>
          <p:cNvSpPr/>
          <p:nvPr/>
        </p:nvSpPr>
        <p:spPr>
          <a:xfrm>
            <a:off x="6615641" y="9750303"/>
            <a:ext cx="931661" cy="931661"/>
          </a:xfrm>
          <a:custGeom>
            <a:avLst/>
            <a:gdLst/>
            <a:ahLst/>
            <a:cxnLst/>
            <a:rect l="l" t="t" r="r" b="b"/>
            <a:pathLst>
              <a:path w="931661" h="931661">
                <a:moveTo>
                  <a:pt x="0" y="0"/>
                </a:moveTo>
                <a:lnTo>
                  <a:pt x="931661" y="0"/>
                </a:lnTo>
                <a:lnTo>
                  <a:pt x="931661" y="931661"/>
                </a:lnTo>
                <a:lnTo>
                  <a:pt x="0" y="93166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pic>
        <p:nvPicPr>
          <p:cNvPr id="1026" name="Picture 2" descr="Logo Phanasem">
            <a:extLst>
              <a:ext uri="{FF2B5EF4-FFF2-40B4-BE49-F238E27FC236}">
                <a16:creationId xmlns:a16="http://schemas.microsoft.com/office/drawing/2014/main" id="{F094896E-9F78-BB8D-BC03-595B1FA4D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151" y="1258863"/>
            <a:ext cx="28575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anassem Rapidité">
            <a:extLst>
              <a:ext uri="{FF2B5EF4-FFF2-40B4-BE49-F238E27FC236}">
                <a16:creationId xmlns:a16="http://schemas.microsoft.com/office/drawing/2014/main" id="{2B87E4C7-E674-4F2D-8D58-BCC34EC3E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151" y="2345761"/>
            <a:ext cx="2948233" cy="195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4485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9DF89-A77A-8D1A-B8B0-1EC9641C3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E8219017-F9FF-AE84-A798-E8BE65B02258}"/>
              </a:ext>
            </a:extLst>
          </p:cNvPr>
          <p:cNvSpPr txBox="1"/>
          <p:nvPr/>
        </p:nvSpPr>
        <p:spPr>
          <a:xfrm>
            <a:off x="377752" y="428660"/>
            <a:ext cx="7112488" cy="1211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fr-BE" dirty="0">
                <a:solidFill>
                  <a:srgbClr val="59BAA3"/>
                </a:solidFill>
                <a:latin typeface="Brandon Text Light" panose="020B0303020203060203" charset="0"/>
              </a:rPr>
              <a:t>Cette base de données a été créée par le </a:t>
            </a:r>
            <a:r>
              <a:rPr lang="fr-BE" dirty="0">
                <a:solidFill>
                  <a:srgbClr val="59BAA3"/>
                </a:solidFill>
                <a:latin typeface="Brandon Text Light" panose="020B0303020203060203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Service Good Food B2B</a:t>
            </a:r>
            <a:endParaRPr lang="fr-BE" dirty="0">
              <a:solidFill>
                <a:srgbClr val="59BAA3"/>
              </a:solidFill>
              <a:latin typeface="Brandon Text Light" panose="020B0303020203060203" charset="0"/>
            </a:endParaRPr>
          </a:p>
          <a:p>
            <a:pPr>
              <a:lnSpc>
                <a:spcPct val="150000"/>
              </a:lnSpc>
            </a:pPr>
            <a:r>
              <a:rPr lang="fr-BE" dirty="0">
                <a:solidFill>
                  <a:srgbClr val="59BAA3"/>
                </a:solidFill>
                <a:latin typeface="Brandon Text Light" panose="020B0303020203060203" charset="0"/>
              </a:rPr>
              <a:t>Pour toute question, n'hésitez pas à nous contacter : </a:t>
            </a:r>
            <a:r>
              <a:rPr lang="fr-BE" dirty="0">
                <a:solidFill>
                  <a:srgbClr val="59BAA3"/>
                </a:solidFill>
                <a:latin typeface="Brandon Text Light" panose="020B0303020203060203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B2B@goodfood.brussels</a:t>
            </a:r>
            <a:endParaRPr lang="en-US" sz="4000" b="1" dirty="0">
              <a:solidFill>
                <a:srgbClr val="59BAA3"/>
              </a:solidFill>
              <a:latin typeface="Brandon Text Light" panose="020B0303020203060203" charset="0"/>
              <a:ea typeface="Poppins"/>
              <a:cs typeface="Poppins"/>
              <a:sym typeface="Poppins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167E654D-795D-C2ED-420E-1AEA4FF44A3F}"/>
              </a:ext>
            </a:extLst>
          </p:cNvPr>
          <p:cNvSpPr txBox="1"/>
          <p:nvPr/>
        </p:nvSpPr>
        <p:spPr>
          <a:xfrm>
            <a:off x="377752" y="2195043"/>
            <a:ext cx="7112488" cy="1211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nl-NL" dirty="0">
                <a:solidFill>
                  <a:srgbClr val="59BAA3"/>
                </a:solidFill>
                <a:latin typeface="Brandon Text Light" panose="020B0303020203060203" charset="0"/>
              </a:rPr>
              <a:t>Deze database is gemaakt door de </a:t>
            </a:r>
            <a:r>
              <a:rPr lang="nl-NL" dirty="0">
                <a:solidFill>
                  <a:srgbClr val="59BAA3"/>
                </a:solidFill>
                <a:latin typeface="Brandon Text Light" panose="020B0303020203060203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Good Food B2B Dienst</a:t>
            </a:r>
            <a:r>
              <a:rPr lang="nl-NL" dirty="0">
                <a:solidFill>
                  <a:srgbClr val="59BAA3"/>
                </a:solidFill>
                <a:latin typeface="Brandon Text Light" panose="020B0303020203060203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rgbClr val="59BAA3"/>
                </a:solidFill>
                <a:latin typeface="Brandon Text Light" panose="020B0303020203060203" charset="0"/>
              </a:rPr>
              <a:t>Voor vragen kunt u contact met ons opnemen via: </a:t>
            </a:r>
            <a:r>
              <a:rPr lang="nl-NL" dirty="0">
                <a:solidFill>
                  <a:srgbClr val="59BAA3"/>
                </a:solidFill>
                <a:latin typeface="Brandon Text Light" panose="020B0303020203060203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B2B@goodfood.brussels</a:t>
            </a:r>
            <a:r>
              <a:rPr lang="nl-NL" dirty="0">
                <a:solidFill>
                  <a:srgbClr val="59BAA3"/>
                </a:solidFill>
                <a:latin typeface="Brandon Text Light" panose="020B0303020203060203" charset="0"/>
              </a:rPr>
              <a:t> </a:t>
            </a:r>
            <a:endParaRPr lang="en-US" sz="4000" b="1" dirty="0">
              <a:solidFill>
                <a:srgbClr val="59BAA3"/>
              </a:solidFill>
              <a:latin typeface="Brandon Text Light" panose="020B0303020203060203" charset="0"/>
              <a:ea typeface="Poppins"/>
              <a:cs typeface="Poppins"/>
              <a:sym typeface="Poppins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68554ACC-1A2C-591F-E4E4-2B2DC93D044F}"/>
              </a:ext>
            </a:extLst>
          </p:cNvPr>
          <p:cNvGrpSpPr/>
          <p:nvPr/>
        </p:nvGrpSpPr>
        <p:grpSpPr>
          <a:xfrm>
            <a:off x="0" y="4621141"/>
            <a:ext cx="7788600" cy="4529030"/>
            <a:chOff x="0" y="0"/>
            <a:chExt cx="10384800" cy="6038707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42DF8E82-3EAE-7DC4-4870-4102CEE1A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6308" b="6308"/>
            <a:stretch>
              <a:fillRect/>
            </a:stretch>
          </p:blipFill>
          <p:spPr>
            <a:xfrm>
              <a:off x="0" y="0"/>
              <a:ext cx="10384800" cy="6038707"/>
            </a:xfrm>
            <a:prstGeom prst="rect">
              <a:avLst/>
            </a:prstGeom>
          </p:spPr>
        </p:pic>
      </p:grpSp>
      <p:sp>
        <p:nvSpPr>
          <p:cNvPr id="8" name="Freeform 5">
            <a:extLst>
              <a:ext uri="{FF2B5EF4-FFF2-40B4-BE49-F238E27FC236}">
                <a16:creationId xmlns:a16="http://schemas.microsoft.com/office/drawing/2014/main" id="{8A69806B-464A-AF7A-39C4-A3302FF7B75C}"/>
              </a:ext>
            </a:extLst>
          </p:cNvPr>
          <p:cNvSpPr/>
          <p:nvPr/>
        </p:nvSpPr>
        <p:spPr>
          <a:xfrm>
            <a:off x="5180953" y="4210234"/>
            <a:ext cx="2102497" cy="852135"/>
          </a:xfrm>
          <a:custGeom>
            <a:avLst/>
            <a:gdLst/>
            <a:ahLst/>
            <a:cxnLst/>
            <a:rect l="l" t="t" r="r" b="b"/>
            <a:pathLst>
              <a:path w="753487" h="305386">
                <a:moveTo>
                  <a:pt x="0" y="0"/>
                </a:moveTo>
                <a:lnTo>
                  <a:pt x="753487" y="0"/>
                </a:lnTo>
                <a:lnTo>
                  <a:pt x="753487" y="305386"/>
                </a:lnTo>
                <a:lnTo>
                  <a:pt x="0" y="305386"/>
                </a:lnTo>
                <a:close/>
              </a:path>
            </a:pathLst>
          </a:custGeom>
          <a:solidFill>
            <a:srgbClr val="EB6700"/>
          </a:solidFill>
        </p:spPr>
        <p:txBody>
          <a:bodyPr/>
          <a:lstStyle/>
          <a:p>
            <a:endParaRPr lang="fr-B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EDD2AB-ACDF-9709-5E8F-EEF7BAF6D052}"/>
              </a:ext>
            </a:extLst>
          </p:cNvPr>
          <p:cNvSpPr txBox="1"/>
          <p:nvPr/>
        </p:nvSpPr>
        <p:spPr>
          <a:xfrm>
            <a:off x="5364039" y="4249797"/>
            <a:ext cx="17363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FFFFFF"/>
                </a:solidFill>
                <a:latin typeface="Brandon Text Light" panose="020B0303020203060203" pitchFamily="34" charset="0"/>
                <a:ea typeface="Poppins Semi-Bold"/>
                <a:cs typeface="Poppins Semi-Bold"/>
                <a:sym typeface="Poppins Semi-Bold"/>
              </a:rPr>
              <a:t>2026</a:t>
            </a:r>
            <a:endParaRPr lang="fr-BE" sz="5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CF619C-6F05-5C57-4143-7F23896126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850" y="7168971"/>
            <a:ext cx="3657397" cy="36553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45B25C-76A4-B032-3505-BAD21DB01D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377" y="9394946"/>
            <a:ext cx="2031746" cy="10539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31AAC83-5EDF-BEDE-259B-62A1553AEDB6}"/>
              </a:ext>
            </a:extLst>
          </p:cNvPr>
          <p:cNvSpPr txBox="1"/>
          <p:nvPr/>
        </p:nvSpPr>
        <p:spPr>
          <a:xfrm>
            <a:off x="287441" y="1788037"/>
            <a:ext cx="515544" cy="368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59BAA3"/>
                </a:solidFill>
                <a:latin typeface="Brandon Text Light" panose="020B0303020203060203" charset="0"/>
              </a:rPr>
              <a:t>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35275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73F89-9340-151F-E70D-6A79D6DC4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7">
            <a:extLst>
              <a:ext uri="{FF2B5EF4-FFF2-40B4-BE49-F238E27FC236}">
                <a16:creationId xmlns:a16="http://schemas.microsoft.com/office/drawing/2014/main" id="{0BDAD92A-35F7-53CB-B2D2-69534F3A9D0C}"/>
              </a:ext>
            </a:extLst>
          </p:cNvPr>
          <p:cNvSpPr/>
          <p:nvPr/>
        </p:nvSpPr>
        <p:spPr>
          <a:xfrm>
            <a:off x="3909240" y="7372770"/>
            <a:ext cx="3311595" cy="1426747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rgbClr val="59BAA3"/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63D98EE3-963D-7C97-840B-C65B1822451A}"/>
              </a:ext>
            </a:extLst>
          </p:cNvPr>
          <p:cNvSpPr/>
          <p:nvPr/>
        </p:nvSpPr>
        <p:spPr>
          <a:xfrm>
            <a:off x="389511" y="4586981"/>
            <a:ext cx="3311595" cy="5620736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D22A1EC-3B5A-F757-3E36-B9A8600AAB2E}"/>
              </a:ext>
            </a:extLst>
          </p:cNvPr>
          <p:cNvSpPr/>
          <p:nvPr/>
        </p:nvSpPr>
        <p:spPr>
          <a:xfrm>
            <a:off x="374843" y="1612900"/>
            <a:ext cx="3294000" cy="2700000"/>
          </a:xfrm>
          <a:custGeom>
            <a:avLst/>
            <a:gdLst/>
            <a:ahLst/>
            <a:cxnLst/>
            <a:rect l="l" t="t" r="r" b="b"/>
            <a:pathLst>
              <a:path w="3651104" h="3139841">
                <a:moveTo>
                  <a:pt x="0" y="0"/>
                </a:moveTo>
                <a:lnTo>
                  <a:pt x="3651104" y="0"/>
                </a:lnTo>
                <a:lnTo>
                  <a:pt x="3651104" y="3139841"/>
                </a:lnTo>
                <a:lnTo>
                  <a:pt x="0" y="31398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8633" t="47" r="-5629" b="-47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8475E66-2C55-CBD7-BCF3-F837E508371D}"/>
              </a:ext>
            </a:extLst>
          </p:cNvPr>
          <p:cNvSpPr txBox="1"/>
          <p:nvPr/>
        </p:nvSpPr>
        <p:spPr>
          <a:xfrm>
            <a:off x="8141" y="485683"/>
            <a:ext cx="7560000" cy="555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3"/>
              </a:lnSpc>
            </a:pPr>
            <a:r>
              <a:rPr lang="en-US" sz="4448" b="1">
                <a:solidFill>
                  <a:srgbClr val="59BAA3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BEL’GRAINS</a:t>
            </a:r>
          </a:p>
        </p:txBody>
      </p:sp>
      <p:pic>
        <p:nvPicPr>
          <p:cNvPr id="27" name="Graphic 26" descr="Receiver with solid fill">
            <a:extLst>
              <a:ext uri="{FF2B5EF4-FFF2-40B4-BE49-F238E27FC236}">
                <a16:creationId xmlns:a16="http://schemas.microsoft.com/office/drawing/2014/main" id="{AE64CEA6-40BE-D244-7616-CA7FB08C9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6860" y="7883423"/>
            <a:ext cx="275845" cy="275845"/>
          </a:xfrm>
          <a:prstGeom prst="rect">
            <a:avLst/>
          </a:prstGeom>
        </p:spPr>
      </p:pic>
      <p:pic>
        <p:nvPicPr>
          <p:cNvPr id="29" name="Graphic 28" descr="Envelope with solid fill">
            <a:extLst>
              <a:ext uri="{FF2B5EF4-FFF2-40B4-BE49-F238E27FC236}">
                <a16:creationId xmlns:a16="http://schemas.microsoft.com/office/drawing/2014/main" id="{CF25116F-2DB0-C02A-D95C-B46C8BAFA1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80568" y="7486131"/>
            <a:ext cx="292137" cy="292137"/>
          </a:xfrm>
          <a:prstGeom prst="rect">
            <a:avLst/>
          </a:prstGeom>
        </p:spPr>
      </p:pic>
      <p:pic>
        <p:nvPicPr>
          <p:cNvPr id="31" name="Graphic 30" descr="World with solid fill">
            <a:extLst>
              <a:ext uri="{FF2B5EF4-FFF2-40B4-BE49-F238E27FC236}">
                <a16:creationId xmlns:a16="http://schemas.microsoft.com/office/drawing/2014/main" id="{EC2D5318-EA80-2D22-5E8F-720091FC1D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80567" y="8324330"/>
            <a:ext cx="292138" cy="29213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8A6CEF4-D20A-89B4-91AC-CEBA0D977D3C}"/>
              </a:ext>
            </a:extLst>
          </p:cNvPr>
          <p:cNvSpPr txBox="1"/>
          <p:nvPr/>
        </p:nvSpPr>
        <p:spPr>
          <a:xfrm>
            <a:off x="4489181" y="7842335"/>
            <a:ext cx="3793524" cy="382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256"/>
              </a:lnSpc>
              <a:spcBef>
                <a:spcPct val="0"/>
              </a:spcBef>
            </a:pPr>
            <a:r>
              <a:rPr lang="en-US" sz="1420" b="1">
                <a:solidFill>
                  <a:srgbClr val="59BAA3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1400" b="1">
                <a:solidFill>
                  <a:srgbClr val="59BAA3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0455 18 84 37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7038226-840D-C215-E3FB-8BEB2CF3DC36}"/>
              </a:ext>
            </a:extLst>
          </p:cNvPr>
          <p:cNvSpPr txBox="1"/>
          <p:nvPr/>
        </p:nvSpPr>
        <p:spPr>
          <a:xfrm>
            <a:off x="4542836" y="8305614"/>
            <a:ext cx="3793524" cy="310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err="1">
                <a:solidFill>
                  <a:srgbClr val="59BAA3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BelGrain</a:t>
            </a:r>
            <a:endParaRPr lang="fr-BE" sz="1400" b="1">
              <a:solidFill>
                <a:srgbClr val="59BAA3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7BFBDF-C8ED-5D49-7C0D-2ABFFE0540E5}"/>
              </a:ext>
            </a:extLst>
          </p:cNvPr>
          <p:cNvSpPr txBox="1"/>
          <p:nvPr/>
        </p:nvSpPr>
        <p:spPr>
          <a:xfrm>
            <a:off x="558348" y="4660900"/>
            <a:ext cx="3036831" cy="5859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765"/>
              </a:lnSpc>
            </a:pP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Plaats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: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Awans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(Namur)</a:t>
            </a:r>
          </a:p>
          <a:p>
            <a:pPr algn="l">
              <a:lnSpc>
                <a:spcPts val="1765"/>
              </a:lnSpc>
            </a:pP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1765"/>
              </a:lnSpc>
            </a:pP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Molentype</a:t>
            </a: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: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Steengemalen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voor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spelt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en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walsgemalen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voor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de rest</a:t>
            </a:r>
          </a:p>
          <a:p>
            <a:pPr algn="l">
              <a:lnSpc>
                <a:spcPts val="1765"/>
              </a:lnSpc>
            </a:pP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1765"/>
              </a:lnSpc>
            </a:pP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Meelsoort</a:t>
            </a: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: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Tarwe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, spelt,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eenkoorn</a:t>
            </a: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1765"/>
              </a:lnSpc>
            </a:pP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1765"/>
              </a:lnSpc>
            </a:pP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Oorsprong</a:t>
            </a: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meel</a:t>
            </a: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: </a:t>
            </a:r>
            <a:r>
              <a:rPr lang="en-US" sz="1400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100% </a:t>
            </a:r>
            <a:r>
              <a:rPr lang="en-US" sz="1400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Wallonië</a:t>
            </a:r>
            <a:endParaRPr lang="en-US" sz="1400" dirty="0">
              <a:latin typeface="Brandon Text Light" panose="020B0303020203060203" pitchFamily="34" charset="0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1765"/>
              </a:lnSpc>
            </a:pPr>
            <a:endParaRPr lang="en-US" sz="1400" b="1" dirty="0">
              <a:latin typeface="Brandon Text Light" panose="020B0303020203060203" pitchFamily="34" charset="0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1765"/>
              </a:lnSpc>
            </a:pP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Asgehalte</a:t>
            </a: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: 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T65, T100, T110</a:t>
            </a:r>
          </a:p>
          <a:p>
            <a:pPr algn="l">
              <a:lnSpc>
                <a:spcPts val="1765"/>
              </a:lnSpc>
            </a:pP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1765"/>
              </a:lnSpc>
            </a:pP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Bezorgdagen</a:t>
            </a: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: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Bezorgd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via Mabio (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maandag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,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woensdag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,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vrijdag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)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en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Phasanem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(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maandag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,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woensdag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,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vrijdag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)</a:t>
            </a:r>
          </a:p>
          <a:p>
            <a:pPr algn="l">
              <a:lnSpc>
                <a:spcPts val="1765"/>
              </a:lnSpc>
            </a:pP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1765"/>
              </a:lnSpc>
            </a:pP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Franco: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Phanasem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(250kg) - MaBio (300 euro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onderhandelbaar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)</a:t>
            </a:r>
          </a:p>
          <a:p>
            <a:pPr algn="l">
              <a:lnSpc>
                <a:spcPts val="1765"/>
              </a:lnSpc>
            </a:pP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1765"/>
              </a:lnSpc>
            </a:pP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Biologisch</a:t>
            </a: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assortiment</a:t>
            </a: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? 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100%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biologisch</a:t>
            </a: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1765"/>
              </a:lnSpc>
            </a:pP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1765"/>
              </a:lnSpc>
            </a:pP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Gestabiliseerd</a:t>
            </a: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meel</a:t>
            </a: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? 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Nee</a:t>
            </a:r>
          </a:p>
          <a:p>
            <a:pPr algn="l">
              <a:lnSpc>
                <a:spcPts val="1765"/>
              </a:lnSpc>
            </a:pP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1765"/>
              </a:lnSpc>
              <a:spcBef>
                <a:spcPct val="0"/>
              </a:spcBef>
            </a:pP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A71D99-D968-966F-2AA6-26E0327ED1F4}"/>
              </a:ext>
            </a:extLst>
          </p:cNvPr>
          <p:cNvSpPr txBox="1"/>
          <p:nvPr/>
        </p:nvSpPr>
        <p:spPr>
          <a:xfrm>
            <a:off x="4046623" y="1811199"/>
            <a:ext cx="3036831" cy="5166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765"/>
              </a:lnSpc>
            </a:pP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Lieu </a:t>
            </a:r>
            <a:r>
              <a:rPr lang="en-US" sz="1400" b="1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: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Awans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(Namur)</a:t>
            </a:r>
          </a:p>
          <a:p>
            <a:pPr algn="l">
              <a:lnSpc>
                <a:spcPts val="1765"/>
              </a:lnSpc>
            </a:pP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1765"/>
              </a:lnSpc>
            </a:pP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Type de moulin : 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Sur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pierre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pour le  petit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épeautre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; le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reste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sur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cylindre</a:t>
            </a: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1765"/>
              </a:lnSpc>
            </a:pP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1765"/>
              </a:lnSpc>
            </a:pP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Type de </a:t>
            </a: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farine</a:t>
            </a: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: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Froment,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épeautre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, petit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épeautre</a:t>
            </a: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1765"/>
              </a:lnSpc>
            </a:pP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1765"/>
              </a:lnSpc>
            </a:pP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Origine du </a:t>
            </a: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blé</a:t>
            </a: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1400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: 100% </a:t>
            </a:r>
            <a:r>
              <a:rPr lang="en-US" sz="1400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Wallonie</a:t>
            </a:r>
            <a:endParaRPr lang="en-US" sz="1400" dirty="0">
              <a:latin typeface="Brandon Text Light" panose="020B0303020203060203" pitchFamily="34" charset="0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1765"/>
              </a:lnSpc>
            </a:pPr>
            <a:endParaRPr lang="en-US" sz="1400" b="1" dirty="0">
              <a:latin typeface="Brandon Text Light" panose="020B0303020203060203" pitchFamily="34" charset="0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1765"/>
              </a:lnSpc>
            </a:pP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Taux</a:t>
            </a: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de cendre :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T65, T100, T110</a:t>
            </a:r>
          </a:p>
          <a:p>
            <a:pPr algn="l">
              <a:lnSpc>
                <a:spcPts val="1765"/>
              </a:lnSpc>
            </a:pP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1765"/>
              </a:lnSpc>
            </a:pP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Jours</a:t>
            </a: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de livraison :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Livre via Mabio (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lundi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,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mercredi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,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vendredi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) et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Phasanem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(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lundi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,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mercredi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,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vendredi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)</a:t>
            </a:r>
          </a:p>
          <a:p>
            <a:pPr algn="l">
              <a:lnSpc>
                <a:spcPts val="1765"/>
              </a:lnSpc>
            </a:pP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1765"/>
              </a:lnSpc>
            </a:pP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Franco :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Phanasem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(250kg) - MaBio (300 euros à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discuter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)</a:t>
            </a:r>
          </a:p>
          <a:p>
            <a:pPr algn="l">
              <a:lnSpc>
                <a:spcPts val="1765"/>
              </a:lnSpc>
            </a:pP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1765"/>
              </a:lnSpc>
            </a:pP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Gamme bio ? 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100% bio</a:t>
            </a:r>
          </a:p>
          <a:p>
            <a:pPr algn="l">
              <a:lnSpc>
                <a:spcPts val="1765"/>
              </a:lnSpc>
            </a:pP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1765"/>
              </a:lnSpc>
            </a:pP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Farine </a:t>
            </a: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stabilisée</a:t>
            </a: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? 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Non </a:t>
            </a:r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EF863400-9C4E-51BB-54DA-C985C7C02534}"/>
              </a:ext>
            </a:extLst>
          </p:cNvPr>
          <p:cNvSpPr/>
          <p:nvPr/>
        </p:nvSpPr>
        <p:spPr>
          <a:xfrm>
            <a:off x="3874993" y="1625730"/>
            <a:ext cx="3311595" cy="5503545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38FC24-7989-DEF6-5FAA-C799BB56AEFE}"/>
              </a:ext>
            </a:extLst>
          </p:cNvPr>
          <p:cNvSpPr txBox="1"/>
          <p:nvPr/>
        </p:nvSpPr>
        <p:spPr>
          <a:xfrm>
            <a:off x="4472705" y="7480300"/>
            <a:ext cx="2337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FFFF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1400" b="1" u="sng">
                <a:solidFill>
                  <a:srgbClr val="59BAA3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commerce@belgrains.be</a:t>
            </a:r>
            <a:endParaRPr lang="fr-BE" sz="1400">
              <a:solidFill>
                <a:srgbClr val="59BAA3"/>
              </a:solidFill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F9A30457-06F7-6DB5-D768-85FF3F38507F}"/>
              </a:ext>
            </a:extLst>
          </p:cNvPr>
          <p:cNvSpPr/>
          <p:nvPr/>
        </p:nvSpPr>
        <p:spPr>
          <a:xfrm>
            <a:off x="6628339" y="9829936"/>
            <a:ext cx="931661" cy="931661"/>
          </a:xfrm>
          <a:custGeom>
            <a:avLst/>
            <a:gdLst/>
            <a:ahLst/>
            <a:cxnLst/>
            <a:rect l="l" t="t" r="r" b="b"/>
            <a:pathLst>
              <a:path w="931661" h="931661">
                <a:moveTo>
                  <a:pt x="0" y="0"/>
                </a:moveTo>
                <a:lnTo>
                  <a:pt x="931661" y="0"/>
                </a:lnTo>
                <a:lnTo>
                  <a:pt x="931661" y="931661"/>
                </a:lnTo>
                <a:lnTo>
                  <a:pt x="0" y="93166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02165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55C0B-3C46-8847-C99F-0AE81D49E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7">
            <a:extLst>
              <a:ext uri="{FF2B5EF4-FFF2-40B4-BE49-F238E27FC236}">
                <a16:creationId xmlns:a16="http://schemas.microsoft.com/office/drawing/2014/main" id="{C6778B1F-3B14-62E1-A7AB-31A5B6D51CA8}"/>
              </a:ext>
            </a:extLst>
          </p:cNvPr>
          <p:cNvSpPr/>
          <p:nvPr/>
        </p:nvSpPr>
        <p:spPr>
          <a:xfrm>
            <a:off x="389511" y="7653753"/>
            <a:ext cx="3311595" cy="1426747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rgbClr val="59BAA3"/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D738C282-1211-4D07-B27E-C6D2E217DC2A}"/>
              </a:ext>
            </a:extLst>
          </p:cNvPr>
          <p:cNvSpPr/>
          <p:nvPr/>
        </p:nvSpPr>
        <p:spPr>
          <a:xfrm>
            <a:off x="3923815" y="4621379"/>
            <a:ext cx="3311595" cy="5240717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95B211E-D090-1FE1-EA90-F5AE048BC200}"/>
              </a:ext>
            </a:extLst>
          </p:cNvPr>
          <p:cNvSpPr txBox="1"/>
          <p:nvPr/>
        </p:nvSpPr>
        <p:spPr>
          <a:xfrm>
            <a:off x="8141" y="485683"/>
            <a:ext cx="7560000" cy="555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3"/>
              </a:lnSpc>
            </a:pPr>
            <a:r>
              <a:rPr lang="en-US" sz="4000" b="1">
                <a:solidFill>
                  <a:srgbClr val="59BAA3"/>
                </a:solidFill>
                <a:latin typeface="Brandon Text Light"/>
                <a:ea typeface="Poppins"/>
                <a:cs typeface="Poppins"/>
                <a:sym typeface="Poppins"/>
              </a:rPr>
              <a:t>LES COCOTTES EN RIBOTE</a:t>
            </a:r>
          </a:p>
        </p:txBody>
      </p:sp>
      <p:pic>
        <p:nvPicPr>
          <p:cNvPr id="27" name="Graphic 26" descr="Receiver with solid fill">
            <a:extLst>
              <a:ext uri="{FF2B5EF4-FFF2-40B4-BE49-F238E27FC236}">
                <a16:creationId xmlns:a16="http://schemas.microsoft.com/office/drawing/2014/main" id="{488841F4-3CC0-D375-6790-DB90B3D3C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7131" y="8164406"/>
            <a:ext cx="275845" cy="275845"/>
          </a:xfrm>
          <a:prstGeom prst="rect">
            <a:avLst/>
          </a:prstGeom>
        </p:spPr>
      </p:pic>
      <p:pic>
        <p:nvPicPr>
          <p:cNvPr id="29" name="Graphic 28" descr="Envelope with solid fill">
            <a:extLst>
              <a:ext uri="{FF2B5EF4-FFF2-40B4-BE49-F238E27FC236}">
                <a16:creationId xmlns:a16="http://schemas.microsoft.com/office/drawing/2014/main" id="{0C11F0BE-DEBB-ABE0-09C3-C019A7BB7D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0839" y="7767114"/>
            <a:ext cx="292137" cy="292137"/>
          </a:xfrm>
          <a:prstGeom prst="rect">
            <a:avLst/>
          </a:prstGeom>
        </p:spPr>
      </p:pic>
      <p:pic>
        <p:nvPicPr>
          <p:cNvPr id="31" name="Graphic 30" descr="World with solid fill">
            <a:extLst>
              <a:ext uri="{FF2B5EF4-FFF2-40B4-BE49-F238E27FC236}">
                <a16:creationId xmlns:a16="http://schemas.microsoft.com/office/drawing/2014/main" id="{5075C457-0111-7C90-96DD-B3AA974E84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0838" y="8605313"/>
            <a:ext cx="292138" cy="29213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0872415-28B1-2EAC-C0B5-75829655BF48}"/>
              </a:ext>
            </a:extLst>
          </p:cNvPr>
          <p:cNvSpPr txBox="1"/>
          <p:nvPr/>
        </p:nvSpPr>
        <p:spPr>
          <a:xfrm>
            <a:off x="969452" y="8166100"/>
            <a:ext cx="3793524" cy="381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56"/>
              </a:lnSpc>
              <a:spcBef>
                <a:spcPct val="0"/>
              </a:spcBef>
            </a:pPr>
            <a:r>
              <a:rPr lang="en-US" sz="1400" b="1">
                <a:solidFill>
                  <a:srgbClr val="59BAA3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</a:t>
            </a:r>
            <a:r>
              <a:rPr lang="fr-BE" sz="1400">
                <a:solidFill>
                  <a:srgbClr val="59BAA3"/>
                </a:solidFill>
                <a:latin typeface="Brandon Text Light" panose="020B0303020203060203" pitchFamily="34" charset="0"/>
              </a:rPr>
              <a:t>0477 18 17 75</a:t>
            </a:r>
            <a:endParaRPr lang="en-US" sz="1400">
              <a:solidFill>
                <a:srgbClr val="59BAA3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C2F7C91-D20D-F886-6FD5-80B0164A058E}"/>
              </a:ext>
            </a:extLst>
          </p:cNvPr>
          <p:cNvSpPr txBox="1"/>
          <p:nvPr/>
        </p:nvSpPr>
        <p:spPr>
          <a:xfrm>
            <a:off x="990201" y="8547100"/>
            <a:ext cx="3793524" cy="367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56"/>
              </a:lnSpc>
              <a:spcBef>
                <a:spcPct val="0"/>
              </a:spcBef>
            </a:pPr>
            <a:r>
              <a:rPr lang="en-US" sz="1400">
                <a:solidFill>
                  <a:srgbClr val="59BAA3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 cocottes </a:t>
            </a:r>
            <a:r>
              <a:rPr lang="en-US" sz="1400" err="1">
                <a:solidFill>
                  <a:srgbClr val="59BAA3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</a:t>
            </a:r>
            <a:r>
              <a:rPr lang="en-US" sz="1400">
                <a:solidFill>
                  <a:srgbClr val="59BAA3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err="1">
                <a:solidFill>
                  <a:srgbClr val="59BAA3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ribote</a:t>
            </a:r>
            <a:endParaRPr lang="en-US" sz="1400">
              <a:solidFill>
                <a:srgbClr val="59BAA3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95404D-2479-0C63-717D-83C3C1BC5A5E}"/>
              </a:ext>
            </a:extLst>
          </p:cNvPr>
          <p:cNvSpPr txBox="1"/>
          <p:nvPr/>
        </p:nvSpPr>
        <p:spPr>
          <a:xfrm>
            <a:off x="4092652" y="4695297"/>
            <a:ext cx="3036831" cy="5166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65"/>
              </a:lnSpc>
            </a:pP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Plaats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: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Bousval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(Waals-Brabant)</a:t>
            </a:r>
          </a:p>
          <a:p>
            <a:pPr>
              <a:lnSpc>
                <a:spcPts val="1765"/>
              </a:lnSpc>
            </a:pP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Molentype</a:t>
            </a: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: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Op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steen</a:t>
            </a: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Meelsoort</a:t>
            </a: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: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Tarwe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, spelt,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boekweit</a:t>
            </a: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Oorsprong</a:t>
            </a: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meel</a:t>
            </a: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: </a:t>
            </a:r>
            <a:r>
              <a:rPr lang="nl-NL" sz="1400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100 % Wallonië – granen uit eigen productie</a:t>
            </a:r>
            <a:endParaRPr lang="en-US" sz="1400" dirty="0">
              <a:latin typeface="Brandon Text Light" panose="020B0303020203060203" pitchFamily="34" charset="0"/>
              <a:ea typeface="Poppins Bold"/>
              <a:cs typeface="Poppins Bold"/>
              <a:sym typeface="Poppins Bold"/>
            </a:endParaRPr>
          </a:p>
          <a:p>
            <a:pPr>
              <a:lnSpc>
                <a:spcPts val="1765"/>
              </a:lnSpc>
            </a:pPr>
            <a:endParaRPr lang="en-US" sz="1400" b="1" dirty="0">
              <a:latin typeface="Brandon Text Light" panose="020B0303020203060203" pitchFamily="34" charset="0"/>
              <a:ea typeface="Poppins Bold"/>
              <a:cs typeface="Poppins Bold"/>
              <a:sym typeface="Poppins Bold"/>
            </a:endParaRPr>
          </a:p>
          <a:p>
            <a:pPr>
              <a:lnSpc>
                <a:spcPts val="1765"/>
              </a:lnSpc>
            </a:pP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Asgehalte</a:t>
            </a: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: 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T80</a:t>
            </a:r>
          </a:p>
          <a:p>
            <a:pPr>
              <a:lnSpc>
                <a:spcPts val="1765"/>
              </a:lnSpc>
            </a:pP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Bezorgdagen</a:t>
            </a: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: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Willekeurig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, maar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meestal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op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dinsdagen</a:t>
            </a: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Franco: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Minimaal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200 kg,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tussen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€ 1300/T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en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€ 1500/T</a:t>
            </a:r>
          </a:p>
          <a:p>
            <a:pPr>
              <a:lnSpc>
                <a:spcPts val="1765"/>
              </a:lnSpc>
            </a:pP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Biologisch</a:t>
            </a: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assortiment</a:t>
            </a: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?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Biologische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spelt,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conventioneel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geteelde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1400" dirty="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tarwe</a:t>
            </a: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endParaRPr lang="en-US" sz="1400" dirty="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Gestabiliseerd</a:t>
            </a: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1400" b="1" dirty="0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meel</a:t>
            </a:r>
            <a:r>
              <a:rPr lang="en-US" sz="1400" b="1" dirty="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? </a:t>
            </a: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Nee</a:t>
            </a:r>
          </a:p>
          <a:p>
            <a:pPr>
              <a:lnSpc>
                <a:spcPts val="1765"/>
              </a:lnSpc>
              <a:spcBef>
                <a:spcPct val="0"/>
              </a:spcBef>
            </a:pPr>
            <a:r>
              <a:rPr lang="en-US" sz="1400" dirty="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21D20B-26AE-836C-1F0D-3517B15F6EB0}"/>
              </a:ext>
            </a:extLst>
          </p:cNvPr>
          <p:cNvSpPr txBox="1"/>
          <p:nvPr/>
        </p:nvSpPr>
        <p:spPr>
          <a:xfrm>
            <a:off x="562085" y="1798369"/>
            <a:ext cx="303683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65"/>
              </a:lnSpc>
            </a:pPr>
            <a:r>
              <a:rPr lang="en-US" sz="1400" b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Lieu </a:t>
            </a:r>
            <a:r>
              <a:rPr lang="en-US" sz="140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: </a:t>
            </a:r>
            <a:r>
              <a:rPr lang="en-US" sz="140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Bousval</a:t>
            </a:r>
            <a:r>
              <a:rPr lang="en-US" sz="140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(Brabant Wallon)</a:t>
            </a:r>
          </a:p>
          <a:p>
            <a:pPr>
              <a:lnSpc>
                <a:spcPts val="1765"/>
              </a:lnSpc>
            </a:pPr>
            <a:endParaRPr lang="en-US" sz="140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00" b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Type de moulin : </a:t>
            </a:r>
            <a:r>
              <a:rPr lang="en-US" sz="140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Sur </a:t>
            </a:r>
            <a:r>
              <a:rPr lang="en-US" sz="140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pierre</a:t>
            </a:r>
            <a:r>
              <a:rPr lang="en-US" sz="140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</a:t>
            </a:r>
          </a:p>
          <a:p>
            <a:pPr>
              <a:lnSpc>
                <a:spcPts val="1765"/>
              </a:lnSpc>
            </a:pPr>
            <a:endParaRPr lang="en-US" sz="140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00" b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Type de </a:t>
            </a:r>
            <a:r>
              <a:rPr lang="en-US" sz="1400" b="1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farine</a:t>
            </a:r>
            <a:r>
              <a:rPr lang="en-US" sz="1400" b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:</a:t>
            </a:r>
            <a:r>
              <a:rPr lang="en-US" sz="140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Froment, </a:t>
            </a:r>
            <a:r>
              <a:rPr lang="en-US" sz="140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épeautre</a:t>
            </a:r>
            <a:r>
              <a:rPr lang="en-US" sz="140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, </a:t>
            </a:r>
            <a:r>
              <a:rPr lang="en-US" sz="140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sarrasin</a:t>
            </a:r>
            <a:endParaRPr lang="en-US" sz="140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endParaRPr lang="en-US" sz="140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00" b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Origine du </a:t>
            </a:r>
            <a:r>
              <a:rPr lang="en-US" sz="1400" b="1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blé</a:t>
            </a:r>
            <a:r>
              <a:rPr lang="en-US" sz="1400" b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: </a:t>
            </a:r>
            <a:r>
              <a:rPr lang="fr-BE" sz="1400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100 % Wallonie – céréales issues de la propre production</a:t>
            </a:r>
            <a:endParaRPr lang="en-US" sz="1400">
              <a:latin typeface="Brandon Text Light" panose="020B0303020203060203" pitchFamily="34" charset="0"/>
              <a:ea typeface="Poppins Bold"/>
              <a:cs typeface="Poppins Bold"/>
              <a:sym typeface="Poppins Bold"/>
            </a:endParaRPr>
          </a:p>
          <a:p>
            <a:pPr>
              <a:lnSpc>
                <a:spcPts val="1765"/>
              </a:lnSpc>
            </a:pPr>
            <a:endParaRPr lang="en-US" sz="1400" b="1">
              <a:latin typeface="Brandon Text Light" panose="020B0303020203060203" pitchFamily="34" charset="0"/>
              <a:ea typeface="Poppins Bold"/>
              <a:cs typeface="Poppins Bold"/>
              <a:sym typeface="Poppins Bold"/>
            </a:endParaRPr>
          </a:p>
          <a:p>
            <a:pPr>
              <a:lnSpc>
                <a:spcPts val="1765"/>
              </a:lnSpc>
            </a:pPr>
            <a:r>
              <a:rPr lang="en-US" sz="1400" b="1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Taux</a:t>
            </a:r>
            <a:r>
              <a:rPr lang="en-US" sz="1400" b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de cendre :</a:t>
            </a:r>
            <a:r>
              <a:rPr lang="en-US" sz="140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T80</a:t>
            </a:r>
          </a:p>
          <a:p>
            <a:pPr>
              <a:lnSpc>
                <a:spcPts val="1765"/>
              </a:lnSpc>
            </a:pPr>
            <a:endParaRPr lang="en-US" sz="140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00" b="1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Jours</a:t>
            </a:r>
            <a:r>
              <a:rPr lang="en-US" sz="1400" b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de livraison : </a:t>
            </a:r>
            <a:r>
              <a:rPr lang="en-US" sz="140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Aléatoire</a:t>
            </a:r>
            <a:r>
              <a:rPr lang="en-US" sz="140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140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mais</a:t>
            </a:r>
            <a:r>
              <a:rPr lang="en-US" sz="140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140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plutôt</a:t>
            </a:r>
            <a:r>
              <a:rPr lang="en-US" sz="140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le </a:t>
            </a:r>
            <a:r>
              <a:rPr lang="en-US" sz="140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mardi</a:t>
            </a:r>
            <a:endParaRPr lang="en-US" sz="140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endParaRPr lang="en-US" sz="140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00" b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Franco : </a:t>
            </a:r>
            <a:r>
              <a:rPr lang="en-US" sz="140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200kg min, entre 1300€/T et 1500€/T</a:t>
            </a:r>
          </a:p>
          <a:p>
            <a:pPr>
              <a:lnSpc>
                <a:spcPts val="1765"/>
              </a:lnSpc>
            </a:pPr>
            <a:endParaRPr lang="en-US" sz="140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00" b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Gamme bio ? </a:t>
            </a:r>
            <a:r>
              <a:rPr lang="en-US" sz="140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Epeautre</a:t>
            </a:r>
            <a:r>
              <a:rPr lang="en-US" sz="140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bio, </a:t>
            </a:r>
            <a:r>
              <a:rPr lang="en-US" sz="140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froment</a:t>
            </a:r>
            <a:r>
              <a:rPr lang="en-US" sz="140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1400" err="1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en</a:t>
            </a:r>
            <a:r>
              <a:rPr lang="en-US" sz="140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conventionnel</a:t>
            </a:r>
          </a:p>
          <a:p>
            <a:pPr>
              <a:lnSpc>
                <a:spcPts val="1765"/>
              </a:lnSpc>
            </a:pPr>
            <a:endParaRPr lang="en-US" sz="1400"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00" b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Farine </a:t>
            </a:r>
            <a:r>
              <a:rPr lang="en-US" sz="1400" b="1" err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stabilisée</a:t>
            </a:r>
            <a:r>
              <a:rPr lang="en-US" sz="1400" b="1"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? </a:t>
            </a:r>
            <a:r>
              <a:rPr lang="en-US" sz="140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Non</a:t>
            </a:r>
          </a:p>
          <a:p>
            <a:pPr>
              <a:lnSpc>
                <a:spcPts val="1765"/>
              </a:lnSpc>
              <a:spcBef>
                <a:spcPct val="0"/>
              </a:spcBef>
            </a:pPr>
            <a:r>
              <a:rPr lang="en-US" sz="1400"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E68D92E5-A120-58A9-6BEB-8E03BFE5F919}"/>
              </a:ext>
            </a:extLst>
          </p:cNvPr>
          <p:cNvSpPr/>
          <p:nvPr/>
        </p:nvSpPr>
        <p:spPr>
          <a:xfrm>
            <a:off x="390455" y="1612900"/>
            <a:ext cx="3311595" cy="5799552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D38F4D-D203-1475-2619-3061830E6ED6}"/>
              </a:ext>
            </a:extLst>
          </p:cNvPr>
          <p:cNvSpPr txBox="1"/>
          <p:nvPr/>
        </p:nvSpPr>
        <p:spPr>
          <a:xfrm>
            <a:off x="952976" y="7761283"/>
            <a:ext cx="2194255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>
                <a:solidFill>
                  <a:srgbClr val="59BAA3"/>
                </a:solidFill>
                <a:latin typeface="Brandon Text Light"/>
                <a:ea typeface="Poppins Bold"/>
                <a:cs typeface="Poppins Bold"/>
                <a:sym typeface="Poppins Bold"/>
              </a:rPr>
              <a:t> </a:t>
            </a:r>
            <a:r>
              <a:rPr lang="fr-BE" sz="1400">
                <a:solidFill>
                  <a:srgbClr val="59BAA3"/>
                </a:solidFill>
                <a:latin typeface="Brandon Text Ligh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marie.j.duran@gmail.com</a:t>
            </a:r>
            <a:endParaRPr lang="en-US" sz="1400">
              <a:solidFill>
                <a:srgbClr val="59BAA3"/>
              </a:solidFill>
              <a:latin typeface="Brandon Text Light"/>
              <a:ea typeface="Poppins"/>
              <a:cs typeface="Poppins"/>
              <a:sym typeface="Poppins"/>
            </a:endParaRPr>
          </a:p>
        </p:txBody>
      </p:sp>
      <p:sp>
        <p:nvSpPr>
          <p:cNvPr id="3" name="Freeform 18">
            <a:extLst>
              <a:ext uri="{FF2B5EF4-FFF2-40B4-BE49-F238E27FC236}">
                <a16:creationId xmlns:a16="http://schemas.microsoft.com/office/drawing/2014/main" id="{57CAB6A3-4C43-7C80-1448-AEBCBF561B89}"/>
              </a:ext>
            </a:extLst>
          </p:cNvPr>
          <p:cNvSpPr>
            <a:spLocks noChangeAspect="1"/>
          </p:cNvSpPr>
          <p:nvPr/>
        </p:nvSpPr>
        <p:spPr>
          <a:xfrm>
            <a:off x="3932612" y="1612900"/>
            <a:ext cx="3294000" cy="2700000"/>
          </a:xfrm>
          <a:custGeom>
            <a:avLst/>
            <a:gdLst/>
            <a:ahLst/>
            <a:cxnLst/>
            <a:rect l="l" t="t" r="r" b="b"/>
            <a:pathLst>
              <a:path w="3518160" h="3156055">
                <a:moveTo>
                  <a:pt x="0" y="0"/>
                </a:moveTo>
                <a:lnTo>
                  <a:pt x="3518159" y="0"/>
                </a:lnTo>
                <a:lnTo>
                  <a:pt x="3518159" y="3156055"/>
                </a:lnTo>
                <a:lnTo>
                  <a:pt x="0" y="31560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1" t="-12753" r="-2129" b="-64747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DA1219E0-D95A-9857-7A6F-49348B36F111}"/>
              </a:ext>
            </a:extLst>
          </p:cNvPr>
          <p:cNvSpPr/>
          <p:nvPr/>
        </p:nvSpPr>
        <p:spPr>
          <a:xfrm>
            <a:off x="6628339" y="9829936"/>
            <a:ext cx="931661" cy="931661"/>
          </a:xfrm>
          <a:custGeom>
            <a:avLst/>
            <a:gdLst/>
            <a:ahLst/>
            <a:cxnLst/>
            <a:rect l="l" t="t" r="r" b="b"/>
            <a:pathLst>
              <a:path w="931661" h="931661">
                <a:moveTo>
                  <a:pt x="0" y="0"/>
                </a:moveTo>
                <a:lnTo>
                  <a:pt x="931661" y="0"/>
                </a:lnTo>
                <a:lnTo>
                  <a:pt x="931661" y="931661"/>
                </a:lnTo>
                <a:lnTo>
                  <a:pt x="0" y="93166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03782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19354-65A3-164A-C26B-64E4AD781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7">
            <a:extLst>
              <a:ext uri="{FF2B5EF4-FFF2-40B4-BE49-F238E27FC236}">
                <a16:creationId xmlns:a16="http://schemas.microsoft.com/office/drawing/2014/main" id="{AE68E2A6-457D-BD9B-7016-1D75E9A56603}"/>
              </a:ext>
            </a:extLst>
          </p:cNvPr>
          <p:cNvSpPr/>
          <p:nvPr/>
        </p:nvSpPr>
        <p:spPr>
          <a:xfrm>
            <a:off x="389511" y="4586981"/>
            <a:ext cx="3311595" cy="5628464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FDFC1020-39B4-C6A9-9019-3285421338A7}"/>
              </a:ext>
            </a:extLst>
          </p:cNvPr>
          <p:cNvSpPr/>
          <p:nvPr/>
        </p:nvSpPr>
        <p:spPr>
          <a:xfrm>
            <a:off x="3874993" y="1625730"/>
            <a:ext cx="3311595" cy="5503545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3E53158E-9A72-751E-1B16-C323D3612E04}"/>
              </a:ext>
            </a:extLst>
          </p:cNvPr>
          <p:cNvSpPr txBox="1"/>
          <p:nvPr/>
        </p:nvSpPr>
        <p:spPr>
          <a:xfrm>
            <a:off x="0" y="285492"/>
            <a:ext cx="7560000" cy="1068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3"/>
              </a:lnSpc>
            </a:pPr>
            <a:r>
              <a:rPr lang="en-US" sz="4448" b="1">
                <a:solidFill>
                  <a:srgbClr val="59BAA3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de ARTEMEERSMOLEN (Flour Power)</a:t>
            </a:r>
          </a:p>
        </p:txBody>
      </p:sp>
      <p:pic>
        <p:nvPicPr>
          <p:cNvPr id="8" name="Image 22" descr="Une image contenant herbe, Snack, nourriture, plein air">
            <a:extLst>
              <a:ext uri="{FF2B5EF4-FFF2-40B4-BE49-F238E27FC236}">
                <a16:creationId xmlns:a16="http://schemas.microsoft.com/office/drawing/2014/main" id="{60A01974-8A18-D3DC-F662-8E52D772C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"/>
          <a:stretch>
            <a:fillRect/>
          </a:stretch>
        </p:blipFill>
        <p:spPr>
          <a:xfrm>
            <a:off x="381690" y="1630153"/>
            <a:ext cx="3294089" cy="2706059"/>
          </a:xfrm>
          <a:prstGeom prst="rect">
            <a:avLst/>
          </a:prstGeom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2A1BD9AC-DE93-B0B8-A14F-0A4E7A521704}"/>
              </a:ext>
            </a:extLst>
          </p:cNvPr>
          <p:cNvSpPr txBox="1"/>
          <p:nvPr/>
        </p:nvSpPr>
        <p:spPr>
          <a:xfrm>
            <a:off x="4050826" y="1839850"/>
            <a:ext cx="3040470" cy="5078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5"/>
              </a:lnSpc>
            </a:pPr>
            <a:r>
              <a:rPr lang="en-US" sz="1423" b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Lieu </a:t>
            </a:r>
            <a:r>
              <a: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: </a:t>
            </a:r>
            <a:r>
              <a:rPr lang="en-US" sz="1423" err="1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Aalter</a:t>
            </a:r>
            <a:endParaRPr lang="en-US" sz="1423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1765"/>
              </a:lnSpc>
            </a:pPr>
            <a:endParaRPr lang="en-US" sz="1423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1765"/>
              </a:lnSpc>
            </a:pPr>
            <a:r>
              <a:rPr lang="en-US" sz="1423" b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Type de moulin : </a:t>
            </a:r>
            <a:r>
              <a: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Sur </a:t>
            </a:r>
            <a:r>
              <a:rPr lang="en-US" sz="1423" err="1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pierre</a:t>
            </a:r>
            <a:endParaRPr lang="en-US" sz="1423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1765"/>
              </a:lnSpc>
            </a:pPr>
            <a:endParaRPr lang="en-US" sz="1423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23" b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Type de </a:t>
            </a:r>
            <a:r>
              <a:rPr lang="en-US" sz="1423" b="1" err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farine</a:t>
            </a:r>
            <a:r>
              <a:rPr lang="en-US" sz="1423" b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:</a:t>
            </a:r>
            <a:r>
              <a: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</a:t>
            </a:r>
            <a:r>
              <a:rPr lang="fr-BE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Froment, épeautre, seigle, engrain, variétés spécifiques</a:t>
            </a:r>
          </a:p>
          <a:p>
            <a:pPr>
              <a:lnSpc>
                <a:spcPts val="1765"/>
              </a:lnSpc>
            </a:pPr>
            <a:endParaRPr lang="en-US" sz="1423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23" b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Origine du </a:t>
            </a:r>
            <a:r>
              <a:rPr lang="en-US" sz="1423" b="1" err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blé</a:t>
            </a:r>
            <a:r>
              <a:rPr lang="en-US" sz="1423" b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: </a:t>
            </a:r>
            <a:r>
              <a:rPr lang="fr-BE" sz="1423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Céréales locales à +/- 99 %</a:t>
            </a:r>
            <a:endParaRPr lang="en-US" sz="1423">
              <a:solidFill>
                <a:srgbClr val="000000"/>
              </a:solidFill>
              <a:latin typeface="Brandon Text Light" panose="020B0303020203060203" pitchFamily="34" charset="0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1765"/>
              </a:lnSpc>
            </a:pPr>
            <a:endParaRPr lang="en-US" sz="1423" b="1">
              <a:solidFill>
                <a:srgbClr val="000000"/>
              </a:solidFill>
              <a:latin typeface="Brandon Text Light" panose="020B0303020203060203" pitchFamily="34" charset="0"/>
              <a:ea typeface="Poppins Bold"/>
              <a:cs typeface="Poppins Bold"/>
              <a:sym typeface="Poppins Bold"/>
            </a:endParaRPr>
          </a:p>
          <a:p>
            <a:pPr>
              <a:lnSpc>
                <a:spcPts val="1765"/>
              </a:lnSpc>
            </a:pPr>
            <a:r>
              <a:rPr lang="en-US" sz="1423" b="1" err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Taux</a:t>
            </a:r>
            <a:r>
              <a:rPr lang="en-US" sz="1423" b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de cendre :</a:t>
            </a:r>
            <a:r>
              <a: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</a:t>
            </a:r>
            <a:r>
              <a:rPr lang="fr-BE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Blanche, 65%, 80% et intégrale</a:t>
            </a:r>
            <a:endParaRPr lang="en-US" sz="1423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1765"/>
              </a:lnSpc>
            </a:pPr>
            <a:endParaRPr lang="en-US" sz="1423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23" b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Jours de livraison : </a:t>
            </a:r>
            <a:r>
              <a:rPr lang="fr-BE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Non spécifié</a:t>
            </a:r>
          </a:p>
          <a:p>
            <a:pPr>
              <a:lnSpc>
                <a:spcPts val="1765"/>
              </a:lnSpc>
            </a:pPr>
            <a:endParaRPr lang="en-US" sz="1423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23" b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Franco : </a:t>
            </a:r>
            <a:r>
              <a:rPr lang="pt-BR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600kg, min 200kg par type de farine</a:t>
            </a:r>
          </a:p>
          <a:p>
            <a:pPr>
              <a:lnSpc>
                <a:spcPts val="1765"/>
              </a:lnSpc>
            </a:pPr>
            <a:endParaRPr lang="pt-BR" sz="1423" b="1">
              <a:solidFill>
                <a:srgbClr val="000000"/>
              </a:solidFill>
              <a:latin typeface="Brandon Text Light" panose="020B0303020203060203" pitchFamily="34" charset="0"/>
              <a:ea typeface="Poppins Bold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23" b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Gamme bio ? </a:t>
            </a:r>
            <a:r>
              <a: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Oui</a:t>
            </a:r>
          </a:p>
          <a:p>
            <a:pPr algn="l">
              <a:lnSpc>
                <a:spcPts val="1765"/>
              </a:lnSpc>
            </a:pPr>
            <a:endParaRPr lang="en-US" sz="1423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1765"/>
              </a:lnSpc>
            </a:pPr>
            <a:r>
              <a:rPr lang="en-US" sz="1423" b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Farine </a:t>
            </a:r>
            <a:r>
              <a:rPr lang="en-US" sz="1423" b="1" err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stabilisée</a:t>
            </a:r>
            <a:r>
              <a:rPr lang="en-US" sz="1423" b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? </a:t>
            </a:r>
            <a:r>
              <a: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Non</a:t>
            </a:r>
          </a:p>
          <a:p>
            <a:pPr algn="l">
              <a:lnSpc>
                <a:spcPts val="1765"/>
              </a:lnSpc>
              <a:spcBef>
                <a:spcPct val="0"/>
              </a:spcBef>
            </a:pPr>
            <a:r>
              <a: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3983C0AA-9F4D-9FDB-54EF-45EB80D02408}"/>
              </a:ext>
            </a:extLst>
          </p:cNvPr>
          <p:cNvSpPr txBox="1"/>
          <p:nvPr/>
        </p:nvSpPr>
        <p:spPr>
          <a:xfrm>
            <a:off x="576257" y="4840418"/>
            <a:ext cx="2931517" cy="5078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65"/>
              </a:lnSpc>
            </a:pPr>
            <a:r>
              <a:rPr lang="en-US" sz="1423" b="1" dirty="0" err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Plaats</a:t>
            </a:r>
            <a:r>
              <a: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: </a:t>
            </a:r>
            <a:r>
              <a:rPr lang="en-US" sz="1423" dirty="0" err="1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Aalter</a:t>
            </a:r>
            <a:endParaRPr lang="en-US" sz="1423" dirty="0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1765"/>
              </a:lnSpc>
            </a:pPr>
            <a:endParaRPr lang="en-US" sz="1423" dirty="0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23" b="1" dirty="0" err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Molentype</a:t>
            </a:r>
            <a:r>
              <a: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:</a:t>
            </a:r>
            <a:r>
              <a: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Op </a:t>
            </a:r>
            <a:r>
              <a:rPr lang="en-US" sz="1423" dirty="0" err="1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steen</a:t>
            </a:r>
            <a:endParaRPr lang="en-US" sz="1423" dirty="0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1765"/>
              </a:lnSpc>
            </a:pPr>
            <a:endParaRPr lang="en-US" sz="1423" dirty="0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23" b="1" dirty="0" err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Meelsoort</a:t>
            </a:r>
            <a:r>
              <a: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: </a:t>
            </a:r>
            <a:r>
              <a:rPr lang="nl-NL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Tarwe, spelt, rogge, </a:t>
            </a:r>
            <a:r>
              <a:rPr lang="nl-NL" sz="1423" dirty="0" err="1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einkorn</a:t>
            </a:r>
            <a:r>
              <a:rPr lang="nl-NL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, specifieke variëteiten</a:t>
            </a:r>
          </a:p>
          <a:p>
            <a:pPr>
              <a:lnSpc>
                <a:spcPts val="1765"/>
              </a:lnSpc>
            </a:pPr>
            <a:endParaRPr lang="en-US" sz="1423" dirty="0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23" b="1" dirty="0" err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Oorsprong</a:t>
            </a:r>
            <a:r>
              <a: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1423" b="1" dirty="0" err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meel</a:t>
            </a:r>
            <a:r>
              <a: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: </a:t>
            </a:r>
            <a:r>
              <a:rPr lang="nl-NL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Lokaal geteelde granen voor +/- 99 %</a:t>
            </a:r>
            <a:endParaRPr lang="en-US" sz="1423" dirty="0">
              <a:solidFill>
                <a:srgbClr val="000000"/>
              </a:solidFill>
              <a:latin typeface="Brandon Text Light" panose="020B0303020203060203" pitchFamily="34" charset="0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1765"/>
              </a:lnSpc>
            </a:pPr>
            <a:endParaRPr lang="en-US" sz="1423" b="1" dirty="0">
              <a:solidFill>
                <a:srgbClr val="000000"/>
              </a:solidFill>
              <a:latin typeface="Brandon Text Light" panose="020B0303020203060203" pitchFamily="34" charset="0"/>
              <a:ea typeface="Poppins Bold"/>
              <a:cs typeface="Poppins Bold"/>
              <a:sym typeface="Poppins Bold"/>
            </a:endParaRPr>
          </a:p>
          <a:p>
            <a:pPr>
              <a:lnSpc>
                <a:spcPts val="1765"/>
              </a:lnSpc>
            </a:pPr>
            <a:r>
              <a:rPr lang="en-US" sz="1423" b="1" dirty="0" err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Asgehalte</a:t>
            </a:r>
            <a:r>
              <a: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: </a:t>
            </a:r>
            <a:r>
              <a:rPr lang="fr-BE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Blanche, 65%, 80% et intégrale</a:t>
            </a:r>
            <a:endParaRPr lang="en-US" sz="1423" dirty="0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1765"/>
              </a:lnSpc>
            </a:pPr>
            <a:endParaRPr lang="en-US" sz="1423" dirty="0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23" b="1" dirty="0" err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Bezorgdagen</a:t>
            </a:r>
            <a:r>
              <a: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: </a:t>
            </a:r>
            <a:r>
              <a:rPr lang="en-US" sz="1423" dirty="0" err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niet</a:t>
            </a:r>
            <a:r>
              <a: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1423" dirty="0" err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gespecificeerd</a:t>
            </a:r>
            <a:endParaRPr lang="en-US" sz="1423" dirty="0">
              <a:solidFill>
                <a:srgbClr val="000000"/>
              </a:solidFill>
              <a:latin typeface="Brandon Text Light" panose="020B0303020203060203" pitchFamily="34" charset="0"/>
              <a:ea typeface="Poppins Bold"/>
              <a:cs typeface="Poppins Bold"/>
              <a:sym typeface="Poppins Bold"/>
            </a:endParaRPr>
          </a:p>
          <a:p>
            <a:pPr>
              <a:lnSpc>
                <a:spcPts val="1765"/>
              </a:lnSpc>
            </a:pPr>
            <a:endParaRPr lang="en-US" sz="1423" dirty="0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Franco: </a:t>
            </a:r>
            <a:r>
              <a:rPr lang="nl-NL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600 kg, minimaal 200 kg per meelsoort</a:t>
            </a:r>
          </a:p>
          <a:p>
            <a:pPr>
              <a:lnSpc>
                <a:spcPts val="1765"/>
              </a:lnSpc>
            </a:pPr>
            <a:endParaRPr lang="en-US" sz="1423" dirty="0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1765"/>
              </a:lnSpc>
            </a:pPr>
            <a:r>
              <a:rPr lang="en-US" sz="1423" b="1" dirty="0" err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Biologisch</a:t>
            </a:r>
            <a:r>
              <a: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1423" b="1" dirty="0" err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assortiment</a:t>
            </a:r>
            <a:r>
              <a: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? </a:t>
            </a:r>
            <a:r>
              <a: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Ja</a:t>
            </a:r>
            <a:endParaRPr lang="en-US" sz="1423" dirty="0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1765"/>
              </a:lnSpc>
            </a:pPr>
            <a:endParaRPr lang="en-US" sz="1423" dirty="0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1765"/>
              </a:lnSpc>
            </a:pPr>
            <a:r>
              <a:rPr lang="en-US" sz="1423" b="1" dirty="0" err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Gestabiliseerd</a:t>
            </a:r>
            <a:r>
              <a: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1423" b="1" dirty="0" err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meel</a:t>
            </a:r>
            <a:r>
              <a: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? </a:t>
            </a:r>
            <a:r>
              <a: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Nee</a:t>
            </a:r>
          </a:p>
          <a:p>
            <a:pPr algn="l">
              <a:lnSpc>
                <a:spcPts val="1765"/>
              </a:lnSpc>
              <a:spcBef>
                <a:spcPct val="0"/>
              </a:spcBef>
            </a:pPr>
            <a:r>
              <a: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4D8756AA-0782-C1E7-0B2B-2B11E7F1009C}"/>
              </a:ext>
            </a:extLst>
          </p:cNvPr>
          <p:cNvSpPr/>
          <p:nvPr/>
        </p:nvSpPr>
        <p:spPr>
          <a:xfrm>
            <a:off x="3911240" y="7437724"/>
            <a:ext cx="3311595" cy="1426747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rgbClr val="59BAA3"/>
            </a:solidFill>
          </a:ln>
        </p:spPr>
        <p:txBody>
          <a:bodyPr/>
          <a:lstStyle/>
          <a:p>
            <a:endParaRPr lang="fr-BE"/>
          </a:p>
        </p:txBody>
      </p:sp>
      <p:pic>
        <p:nvPicPr>
          <p:cNvPr id="7" name="Graphic 6" descr="Receiver with solid fill">
            <a:extLst>
              <a:ext uri="{FF2B5EF4-FFF2-40B4-BE49-F238E27FC236}">
                <a16:creationId xmlns:a16="http://schemas.microsoft.com/office/drawing/2014/main" id="{D502B817-BDCB-9092-8BF3-C00B1A7D8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7002" y="7961085"/>
            <a:ext cx="275845" cy="275845"/>
          </a:xfrm>
          <a:prstGeom prst="rect">
            <a:avLst/>
          </a:prstGeom>
        </p:spPr>
      </p:pic>
      <p:pic>
        <p:nvPicPr>
          <p:cNvPr id="10" name="Graphic 9" descr="Envelope with solid fill">
            <a:extLst>
              <a:ext uri="{FF2B5EF4-FFF2-40B4-BE49-F238E27FC236}">
                <a16:creationId xmlns:a16="http://schemas.microsoft.com/office/drawing/2014/main" id="{54B0E549-F13E-6F94-947B-4E9D0C91D4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20710" y="7563793"/>
            <a:ext cx="292137" cy="292137"/>
          </a:xfrm>
          <a:prstGeom prst="rect">
            <a:avLst/>
          </a:prstGeom>
        </p:spPr>
      </p:pic>
      <p:pic>
        <p:nvPicPr>
          <p:cNvPr id="15" name="Graphic 14" descr="World with solid fill">
            <a:extLst>
              <a:ext uri="{FF2B5EF4-FFF2-40B4-BE49-F238E27FC236}">
                <a16:creationId xmlns:a16="http://schemas.microsoft.com/office/drawing/2014/main" id="{D03AD7C6-C87F-ABE1-012F-F4207EF9B7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20709" y="8401992"/>
            <a:ext cx="292138" cy="29213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FAAB06D-CEDB-A9F7-3516-07B5A42F65E3}"/>
              </a:ext>
            </a:extLst>
          </p:cNvPr>
          <p:cNvSpPr txBox="1"/>
          <p:nvPr/>
        </p:nvSpPr>
        <p:spPr>
          <a:xfrm>
            <a:off x="4529323" y="7962779"/>
            <a:ext cx="3793524" cy="3818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2256"/>
              </a:lnSpc>
              <a:spcBef>
                <a:spcPct val="0"/>
              </a:spcBef>
            </a:pPr>
            <a:r>
              <a:rPr lang="en-US" sz="1400" b="1">
                <a:solidFill>
                  <a:srgbClr val="59BAA3"/>
                </a:solidFill>
                <a:latin typeface="Brandon Text Light"/>
                <a:ea typeface="Poppins"/>
                <a:cs typeface="Poppins"/>
                <a:sym typeface="Poppins"/>
              </a:rPr>
              <a:t> </a:t>
            </a:r>
            <a:r>
              <a:rPr lang="en-US" sz="1400">
                <a:solidFill>
                  <a:srgbClr val="59BAA3"/>
                </a:solidFill>
                <a:latin typeface="Brandon Text Light"/>
              </a:rPr>
              <a:t>0465/09.41.03</a:t>
            </a:r>
            <a:endParaRPr lang="en-US" sz="1400">
              <a:solidFill>
                <a:srgbClr val="59BAA3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9A96E7-D04D-E058-6790-1A3648C9196C}"/>
              </a:ext>
            </a:extLst>
          </p:cNvPr>
          <p:cNvSpPr txBox="1"/>
          <p:nvPr/>
        </p:nvSpPr>
        <p:spPr>
          <a:xfrm>
            <a:off x="4582978" y="8343779"/>
            <a:ext cx="3793524" cy="5828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>
                <a:solidFill>
                  <a:srgbClr val="59BAA3"/>
                </a:solidFill>
                <a:latin typeface="Brandon Text Light"/>
                <a:ea typeface="Poppins"/>
                <a:cs typeface="Poppins"/>
                <a:sym typeface="Poppi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Flour Power</a:t>
            </a:r>
            <a:endParaRPr lang="en-US" sz="1400">
              <a:solidFill>
                <a:srgbClr val="000000"/>
              </a:solidFill>
              <a:latin typeface="Brandon Text Light"/>
              <a:ea typeface="Poppins"/>
              <a:cs typeface="Poppins"/>
              <a:sym typeface="Poppins"/>
            </a:endParaRPr>
          </a:p>
          <a:p>
            <a:pPr>
              <a:lnSpc>
                <a:spcPts val="2256"/>
              </a:lnSpc>
              <a:spcBef>
                <a:spcPct val="0"/>
              </a:spcBef>
            </a:pPr>
            <a:endParaRPr lang="en-US" sz="1400">
              <a:solidFill>
                <a:srgbClr val="59BAA3"/>
              </a:solidFill>
              <a:latin typeface="Brandon Text Light" panose="020B0303020203060203" pitchFamily="34" charset="0"/>
              <a:ea typeface="Poppins"/>
              <a:cs typeface="Poppin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BCD611-2FF4-DE04-BBA6-E9E3419B89A1}"/>
              </a:ext>
            </a:extLst>
          </p:cNvPr>
          <p:cNvSpPr txBox="1"/>
          <p:nvPr/>
        </p:nvSpPr>
        <p:spPr>
          <a:xfrm>
            <a:off x="4512847" y="7557962"/>
            <a:ext cx="1962460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 b="1" dirty="0">
                <a:solidFill>
                  <a:srgbClr val="59BAA3"/>
                </a:solidFill>
                <a:latin typeface="Brandon Text Light"/>
                <a:ea typeface="Poppins Bold"/>
                <a:cs typeface="Poppins Bold"/>
                <a:sym typeface="Poppins Bold"/>
              </a:rPr>
              <a:t> </a:t>
            </a:r>
            <a:r>
              <a:rPr lang="en-US" sz="1400" dirty="0">
                <a:solidFill>
                  <a:srgbClr val="59BAA3"/>
                </a:solidFill>
                <a:latin typeface="Brandon Text Ligh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winkel@flourpower.be</a:t>
            </a:r>
            <a:endParaRPr lang="en-US" sz="1400" dirty="0">
              <a:solidFill>
                <a:srgbClr val="59BAA3"/>
              </a:solidFill>
              <a:latin typeface="Brandon Text Light"/>
            </a:endParaRPr>
          </a:p>
          <a:p>
            <a:endParaRPr lang="en-US" sz="1400" b="1" dirty="0">
              <a:solidFill>
                <a:srgbClr val="59BAA3"/>
              </a:solidFill>
              <a:latin typeface="Brandon Text Light" panose="020B0303020203060203" pitchFamily="34" charset="0"/>
              <a:ea typeface="Poppins"/>
              <a:cs typeface="Poppins Bold"/>
            </a:endParaRPr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id="{8F43182C-612F-28EB-7948-9F138A4E31D1}"/>
              </a:ext>
            </a:extLst>
          </p:cNvPr>
          <p:cNvSpPr/>
          <p:nvPr/>
        </p:nvSpPr>
        <p:spPr>
          <a:xfrm>
            <a:off x="6628339" y="9829936"/>
            <a:ext cx="931661" cy="931661"/>
          </a:xfrm>
          <a:custGeom>
            <a:avLst/>
            <a:gdLst/>
            <a:ahLst/>
            <a:cxnLst/>
            <a:rect l="l" t="t" r="r" b="b"/>
            <a:pathLst>
              <a:path w="931661" h="931661">
                <a:moveTo>
                  <a:pt x="0" y="0"/>
                </a:moveTo>
                <a:lnTo>
                  <a:pt x="931661" y="0"/>
                </a:lnTo>
                <a:lnTo>
                  <a:pt x="931661" y="931661"/>
                </a:lnTo>
                <a:lnTo>
                  <a:pt x="0" y="93166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79734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C1115-8278-259A-F877-2276FE93E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E0827825-0AAA-B82E-16E1-8C2179256FA8}"/>
              </a:ext>
            </a:extLst>
          </p:cNvPr>
          <p:cNvGrpSpPr/>
          <p:nvPr/>
        </p:nvGrpSpPr>
        <p:grpSpPr>
          <a:xfrm>
            <a:off x="257685" y="1380824"/>
            <a:ext cx="3512299" cy="5413567"/>
            <a:chOff x="0" y="-35437"/>
            <a:chExt cx="4480480" cy="7427670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2CA813FC-C256-9C03-8953-B2599586EE82}"/>
                </a:ext>
              </a:extLst>
            </p:cNvPr>
            <p:cNvGrpSpPr/>
            <p:nvPr/>
          </p:nvGrpSpPr>
          <p:grpSpPr>
            <a:xfrm>
              <a:off x="0" y="-35437"/>
              <a:ext cx="4480480" cy="7427670"/>
              <a:chOff x="0" y="-9525"/>
              <a:chExt cx="1204277" cy="1996432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044589DD-0335-05B9-E176-9133598B8FF1}"/>
                  </a:ext>
                </a:extLst>
              </p:cNvPr>
              <p:cNvSpPr/>
              <p:nvPr/>
            </p:nvSpPr>
            <p:spPr>
              <a:xfrm>
                <a:off x="15674" y="0"/>
                <a:ext cx="1179030" cy="1986907"/>
              </a:xfrm>
              <a:custGeom>
                <a:avLst/>
                <a:gdLst/>
                <a:ahLst/>
                <a:cxnLst/>
                <a:rect l="l" t="t" r="r" b="b"/>
                <a:pathLst>
                  <a:path w="1204277" h="1787934">
                    <a:moveTo>
                      <a:pt x="85244" y="0"/>
                    </a:moveTo>
                    <a:lnTo>
                      <a:pt x="1119033" y="0"/>
                    </a:lnTo>
                    <a:cubicBezTo>
                      <a:pt x="1166112" y="0"/>
                      <a:pt x="1204277" y="38165"/>
                      <a:pt x="1204277" y="85244"/>
                    </a:cubicBezTo>
                    <a:lnTo>
                      <a:pt x="1204277" y="1702689"/>
                    </a:lnTo>
                    <a:cubicBezTo>
                      <a:pt x="1204277" y="1725298"/>
                      <a:pt x="1195296" y="1746980"/>
                      <a:pt x="1179310" y="1762966"/>
                    </a:cubicBezTo>
                    <a:cubicBezTo>
                      <a:pt x="1163323" y="1778953"/>
                      <a:pt x="1141641" y="1787934"/>
                      <a:pt x="1119033" y="1787934"/>
                    </a:cubicBezTo>
                    <a:lnTo>
                      <a:pt x="85244" y="1787934"/>
                    </a:lnTo>
                    <a:cubicBezTo>
                      <a:pt x="38165" y="1787934"/>
                      <a:pt x="0" y="1749769"/>
                      <a:pt x="0" y="1702689"/>
                    </a:cubicBezTo>
                    <a:lnTo>
                      <a:pt x="0" y="85244"/>
                    </a:lnTo>
                    <a:cubicBezTo>
                      <a:pt x="0" y="38165"/>
                      <a:pt x="38165" y="0"/>
                      <a:pt x="85244" y="0"/>
                    </a:cubicBezTo>
                    <a:close/>
                  </a:path>
                </a:pathLst>
              </a:custGeom>
              <a:noFill/>
            </p:spPr>
            <p:txBody>
              <a:bodyPr lIns="91440" tIns="45720" rIns="91440" bIns="45720" anchor="t"/>
              <a:lstStyle/>
              <a:p>
                <a:endParaRPr lang="fr-BE">
                  <a:solidFill>
                    <a:srgbClr val="000000"/>
                  </a:solidFill>
                  <a:ea typeface="Calibri"/>
                  <a:cs typeface="Calibri"/>
                </a:endParaRPr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EFA57156-0024-BCA5-0F04-395CE6E440FD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1204277" cy="17974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66"/>
                  </a:lnSpc>
                </a:pPr>
                <a:endParaRPr/>
              </a:p>
            </p:txBody>
          </p:sp>
        </p:grp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1021AFCB-170F-F027-2122-97510E19E7DB}"/>
                </a:ext>
              </a:extLst>
            </p:cNvPr>
            <p:cNvSpPr txBox="1"/>
            <p:nvPr/>
          </p:nvSpPr>
          <p:spPr>
            <a:xfrm>
              <a:off x="340977" y="221737"/>
              <a:ext cx="3870351" cy="69624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765"/>
                </a:lnSpc>
              </a:pPr>
              <a:r>
                <a:rPr lang="en-US" sz="1400" b="1" dirty="0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Lieu </a:t>
              </a:r>
              <a:r>
                <a:rPr lang="en-US" sz="1400" dirty="0">
                  <a:solidFill>
                    <a:srgbClr val="000000"/>
                  </a:solidFill>
                  <a:latin typeface="Brandon Text Light"/>
                  <a:ea typeface="Poppins"/>
                  <a:cs typeface="Poppins"/>
                  <a:sym typeface="Poppins"/>
                </a:rPr>
                <a:t>: </a:t>
              </a:r>
              <a:r>
                <a:rPr lang="en-US" sz="1400" dirty="0" err="1">
                  <a:solidFill>
                    <a:srgbClr val="000000"/>
                  </a:solidFill>
                  <a:latin typeface="Brandon Text Light"/>
                  <a:ea typeface="Poppins"/>
                  <a:cs typeface="Poppins"/>
                  <a:sym typeface="Poppins"/>
                </a:rPr>
                <a:t>Anhée</a:t>
              </a:r>
              <a:endParaRPr lang="en-US" sz="1400" dirty="0">
                <a:solidFill>
                  <a:srgbClr val="000000"/>
                </a:solidFill>
                <a:latin typeface="Brandon Text Light"/>
                <a:ea typeface="Poppins"/>
                <a:cs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Type de moulin : S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ur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pierre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Type de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farine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: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Froment, épeautre, petit épeautre, sarrasin, mixte</a:t>
              </a: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Origine du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blé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: </a:t>
              </a:r>
              <a:r>
                <a:rPr lang="fr-BE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100 % Wallonie – céréales issues de la propre production</a:t>
              </a:r>
            </a:p>
            <a:p>
              <a:pPr>
                <a:lnSpc>
                  <a:spcPts val="1765"/>
                </a:lnSpc>
              </a:pPr>
              <a:endPara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endParaRPr>
            </a:p>
            <a:p>
              <a:pPr>
                <a:lnSpc>
                  <a:spcPts val="1765"/>
                </a:lnSpc>
              </a:pPr>
              <a:r>
                <a:rPr lang="en-US" sz="1400" b="1" dirty="0" err="1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Taux</a:t>
              </a:r>
              <a:r>
                <a:rPr lang="en-US" sz="1400" b="1" dirty="0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 de cendre :</a:t>
              </a:r>
              <a:r>
                <a:rPr lang="en-US" sz="1400" dirty="0">
                  <a:solidFill>
                    <a:srgbClr val="000000"/>
                  </a:solidFill>
                  <a:latin typeface="Brandon Text Light"/>
                  <a:ea typeface="Poppins"/>
                  <a:cs typeface="Poppins"/>
                  <a:sym typeface="Poppins"/>
                </a:rPr>
                <a:t> </a:t>
              </a:r>
              <a:r>
                <a:rPr lang="en-US" sz="1400" dirty="0">
                  <a:solidFill>
                    <a:srgbClr val="000000"/>
                  </a:solidFill>
                  <a:latin typeface="Brandon Text Light"/>
                  <a:ea typeface="+mn-lt"/>
                  <a:cs typeface="+mn-lt"/>
                  <a:sym typeface="Poppins"/>
                </a:rPr>
                <a:t>16 </a:t>
              </a:r>
              <a:r>
                <a:rPr lang="en-US" sz="1400" dirty="0" err="1">
                  <a:solidFill>
                    <a:srgbClr val="000000"/>
                  </a:solidFill>
                  <a:latin typeface="Brandon Text Light"/>
                  <a:ea typeface="+mn-lt"/>
                  <a:cs typeface="+mn-lt"/>
                  <a:sym typeface="Poppins"/>
                </a:rPr>
                <a:t>références</a:t>
              </a:r>
              <a:r>
                <a:rPr lang="en-US" sz="1400" dirty="0">
                  <a:solidFill>
                    <a:srgbClr val="000000"/>
                  </a:solidFill>
                  <a:latin typeface="Brandon Text Light"/>
                  <a:ea typeface="+mn-lt"/>
                  <a:cs typeface="+mn-lt"/>
                  <a:sym typeface="Poppins"/>
                </a:rPr>
                <a:t> au </a:t>
              </a:r>
            </a:p>
            <a:p>
              <a:pPr>
                <a:lnSpc>
                  <a:spcPts val="1765"/>
                </a:lnSpc>
              </a:pPr>
              <a:r>
                <a:rPr lang="en-US" sz="1400" dirty="0">
                  <a:solidFill>
                    <a:srgbClr val="000000"/>
                  </a:solidFill>
                  <a:latin typeface="Brandon Text Light"/>
                  <a:ea typeface="+mn-lt"/>
                  <a:cs typeface="+mn-lt"/>
                  <a:sym typeface="Poppins"/>
                </a:rPr>
                <a:t>total : T65, 110, 150 </a:t>
              </a:r>
              <a:r>
                <a:rPr lang="en-US" sz="1400" dirty="0" err="1">
                  <a:solidFill>
                    <a:srgbClr val="000000"/>
                  </a:solidFill>
                  <a:latin typeface="Brandon Text Light"/>
                  <a:ea typeface="+mn-lt"/>
                  <a:cs typeface="+mn-lt"/>
                  <a:sym typeface="Poppins"/>
                </a:rPr>
                <a:t>en</a:t>
              </a:r>
              <a:r>
                <a:rPr lang="en-US" sz="1400" dirty="0">
                  <a:solidFill>
                    <a:srgbClr val="000000"/>
                  </a:solidFill>
                  <a:latin typeface="Brandon Text Light"/>
                  <a:ea typeface="+mn-lt"/>
                  <a:cs typeface="+mn-lt"/>
                  <a:sym typeface="Poppins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Brandon Text Light"/>
                  <a:ea typeface="+mn-lt"/>
                  <a:cs typeface="+mn-lt"/>
                  <a:sym typeface="Poppins"/>
                </a:rPr>
                <a:t>froment</a:t>
              </a:r>
              <a:r>
                <a:rPr lang="en-US" sz="1400" dirty="0">
                  <a:solidFill>
                    <a:srgbClr val="000000"/>
                  </a:solidFill>
                  <a:latin typeface="Brandon Text Light"/>
                  <a:ea typeface="+mn-lt"/>
                  <a:cs typeface="+mn-lt"/>
                  <a:sym typeface="Poppins"/>
                </a:rPr>
                <a:t>, T55, </a:t>
              </a:r>
            </a:p>
            <a:p>
              <a:pPr>
                <a:lnSpc>
                  <a:spcPts val="1765"/>
                </a:lnSpc>
              </a:pPr>
              <a:r>
                <a:rPr lang="en-US" sz="1400" dirty="0">
                  <a:solidFill>
                    <a:srgbClr val="000000"/>
                  </a:solidFill>
                  <a:latin typeface="Brandon Text Light"/>
                  <a:ea typeface="+mn-lt"/>
                  <a:cs typeface="+mn-lt"/>
                  <a:sym typeface="Poppins"/>
                </a:rPr>
                <a:t>80 et 150 </a:t>
              </a:r>
              <a:r>
                <a:rPr lang="en-US" sz="1400" dirty="0" err="1">
                  <a:solidFill>
                    <a:srgbClr val="000000"/>
                  </a:solidFill>
                  <a:latin typeface="Brandon Text Light"/>
                  <a:ea typeface="+mn-lt"/>
                  <a:cs typeface="+mn-lt"/>
                  <a:sym typeface="Poppins"/>
                </a:rPr>
                <a:t>en</a:t>
              </a:r>
              <a:r>
                <a:rPr lang="en-US" sz="1400" dirty="0">
                  <a:solidFill>
                    <a:srgbClr val="000000"/>
                  </a:solidFill>
                  <a:latin typeface="Brandon Text Light"/>
                  <a:ea typeface="+mn-lt"/>
                  <a:cs typeface="+mn-lt"/>
                  <a:sym typeface="Poppins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Brandon Text Light"/>
                  <a:ea typeface="+mn-lt"/>
                  <a:cs typeface="+mn-lt"/>
                  <a:sym typeface="Poppins"/>
                </a:rPr>
                <a:t>épeautre</a:t>
              </a:r>
              <a:endParaRPr lang="en-US" sz="1400" dirty="0">
                <a:solidFill>
                  <a:srgbClr val="000000"/>
                </a:solidFill>
                <a:latin typeface="Brandon Text Light"/>
                <a:ea typeface="+mn-lt"/>
                <a:cs typeface="+mn-lt"/>
              </a:endParaRPr>
            </a:p>
            <a:p>
              <a:pPr>
                <a:lnSpc>
                  <a:spcPts val="1765"/>
                </a:lnSpc>
              </a:pPr>
              <a:endParaRPr lang="fr-BE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00" b="1" dirty="0" err="1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Jours</a:t>
              </a:r>
              <a:r>
                <a:rPr lang="en-US" sz="1400" b="1" dirty="0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 de livraison : </a:t>
              </a:r>
              <a:r>
                <a:rPr lang="en-US" sz="1400" dirty="0">
                  <a:solidFill>
                    <a:srgbClr val="000000"/>
                  </a:solidFill>
                  <a:latin typeface="Brandon Text Light"/>
                  <a:ea typeface="+mn-lt"/>
                  <a:cs typeface="+mn-lt"/>
                  <a:sym typeface="Poppins"/>
                </a:rPr>
                <a:t>Livraison via </a:t>
              </a:r>
              <a:r>
                <a:rPr lang="en-US" sz="1400" dirty="0" err="1">
                  <a:solidFill>
                    <a:srgbClr val="000000"/>
                  </a:solidFill>
                  <a:latin typeface="Brandon Text Light"/>
                  <a:ea typeface="+mn-lt"/>
                  <a:cs typeface="+mn-lt"/>
                  <a:sym typeface="Poppins"/>
                </a:rPr>
                <a:t>Phanasem</a:t>
              </a:r>
              <a:r>
                <a:rPr lang="en-US" sz="1400" dirty="0">
                  <a:solidFill>
                    <a:srgbClr val="000000"/>
                  </a:solidFill>
                  <a:latin typeface="Brandon Text Light"/>
                  <a:ea typeface="+mn-lt"/>
                  <a:cs typeface="+mn-lt"/>
                  <a:sym typeface="Poppins"/>
                </a:rPr>
                <a:t> le </a:t>
              </a:r>
              <a:r>
                <a:rPr lang="en-US" sz="1400" dirty="0" err="1">
                  <a:solidFill>
                    <a:srgbClr val="000000"/>
                  </a:solidFill>
                  <a:latin typeface="Brandon Text Light"/>
                  <a:ea typeface="+mn-lt"/>
                  <a:cs typeface="+mn-lt"/>
                  <a:sym typeface="Poppins"/>
                </a:rPr>
                <a:t>lundi</a:t>
              </a:r>
              <a:r>
                <a:rPr lang="en-US" sz="1400" dirty="0">
                  <a:solidFill>
                    <a:srgbClr val="000000"/>
                  </a:solidFill>
                  <a:latin typeface="Brandon Text Light"/>
                  <a:ea typeface="+mn-lt"/>
                  <a:cs typeface="+mn-lt"/>
                  <a:sym typeface="Poppins"/>
                </a:rPr>
                <a:t>, </a:t>
              </a:r>
              <a:r>
                <a:rPr lang="en-US" sz="1400" dirty="0" err="1">
                  <a:solidFill>
                    <a:srgbClr val="000000"/>
                  </a:solidFill>
                  <a:latin typeface="Brandon Text Light"/>
                  <a:ea typeface="+mn-lt"/>
                  <a:cs typeface="+mn-lt"/>
                  <a:sym typeface="Poppins"/>
                </a:rPr>
                <a:t>mercredi</a:t>
              </a:r>
              <a:r>
                <a:rPr lang="en-US" sz="1400" dirty="0">
                  <a:solidFill>
                    <a:srgbClr val="000000"/>
                  </a:solidFill>
                  <a:latin typeface="Brandon Text Light"/>
                  <a:ea typeface="+mn-lt"/>
                  <a:cs typeface="+mn-lt"/>
                  <a:sym typeface="Poppins"/>
                </a:rPr>
                <a:t>, </a:t>
              </a:r>
              <a:r>
                <a:rPr lang="en-US" sz="1400" dirty="0" err="1">
                  <a:solidFill>
                    <a:srgbClr val="000000"/>
                  </a:solidFill>
                  <a:latin typeface="Brandon Text Light"/>
                  <a:ea typeface="+mn-lt"/>
                  <a:cs typeface="+mn-lt"/>
                  <a:sym typeface="Poppins"/>
                </a:rPr>
                <a:t>vendredi</a:t>
              </a:r>
              <a:endParaRPr lang="en-US" sz="1400" dirty="0">
                <a:solidFill>
                  <a:srgbClr val="000000"/>
                </a:solidFill>
                <a:latin typeface="Brandon Text Light"/>
                <a:ea typeface="+mn-lt"/>
                <a:cs typeface="+mn-lt"/>
              </a:endParaRPr>
            </a:p>
            <a:p>
              <a:pPr>
                <a:lnSpc>
                  <a:spcPts val="1765"/>
                </a:lnSpc>
              </a:pPr>
              <a:endParaRPr lang="fr-BE" sz="1400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00" b="1" dirty="0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Franco : </a:t>
              </a:r>
              <a:r>
                <a:rPr lang="en-US" sz="1400" dirty="0" err="1">
                  <a:solidFill>
                    <a:srgbClr val="000000"/>
                  </a:solidFill>
                  <a:latin typeface="Brandon Text Light"/>
                  <a:ea typeface="+mn-lt"/>
                  <a:cs typeface="+mn-lt"/>
                  <a:sym typeface="Poppins"/>
                </a:rPr>
                <a:t>Phanasem</a:t>
              </a:r>
              <a:r>
                <a:rPr lang="en-US" sz="1400" dirty="0">
                  <a:solidFill>
                    <a:srgbClr val="000000"/>
                  </a:solidFill>
                  <a:latin typeface="Brandon Text Light"/>
                  <a:ea typeface="+mn-lt"/>
                  <a:cs typeface="+mn-lt"/>
                  <a:sym typeface="Poppins"/>
                </a:rPr>
                <a:t> : 250kg</a:t>
              </a:r>
              <a:endParaRPr lang="pt-BR" sz="1423" dirty="0">
                <a:solidFill>
                  <a:srgbClr val="000000"/>
                </a:solidFill>
                <a:latin typeface="Brandon Text Light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endParaRPr lang="pt-BR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Gamme bio ?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100% bio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r>
                <a:rPr lang="en-US" sz="1400" b="1" dirty="0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Farine </a:t>
              </a:r>
              <a:r>
                <a:rPr lang="en-US" sz="1400" b="1" dirty="0" err="1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stabilisée</a:t>
              </a:r>
              <a:r>
                <a:rPr lang="en-US" sz="1400" b="1" dirty="0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 ? </a:t>
              </a:r>
              <a:r>
                <a:rPr lang="en-US" sz="1400" dirty="0">
                  <a:solidFill>
                    <a:srgbClr val="000000"/>
                  </a:solidFill>
                  <a:latin typeface="Brandon Text Light"/>
                  <a:ea typeface="Poppins"/>
                  <a:cs typeface="Poppins"/>
                  <a:sym typeface="Poppins"/>
                </a:rPr>
                <a:t>Non</a:t>
              </a:r>
              <a:endParaRPr lang="en-US" sz="1400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</a:endParaRP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B24CF109-AC7C-0BD6-745B-147916DF72B9}"/>
              </a:ext>
            </a:extLst>
          </p:cNvPr>
          <p:cNvGrpSpPr/>
          <p:nvPr/>
        </p:nvGrpSpPr>
        <p:grpSpPr>
          <a:xfrm>
            <a:off x="3941479" y="4203560"/>
            <a:ext cx="3360360" cy="5892219"/>
            <a:chOff x="0" y="-488925"/>
            <a:chExt cx="4480480" cy="8528781"/>
          </a:xfrm>
        </p:grpSpPr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6BA3C2FC-E24C-3BF0-6691-35B83077ACB8}"/>
                </a:ext>
              </a:extLst>
            </p:cNvPr>
            <p:cNvGrpSpPr/>
            <p:nvPr/>
          </p:nvGrpSpPr>
          <p:grpSpPr>
            <a:xfrm>
              <a:off x="0" y="-488925"/>
              <a:ext cx="4480480" cy="8272465"/>
              <a:chOff x="0" y="-131415"/>
              <a:chExt cx="1204277" cy="2223499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A9A1049E-61A9-D6BF-3085-3B42962B0D81}"/>
                  </a:ext>
                </a:extLst>
              </p:cNvPr>
              <p:cNvSpPr/>
              <p:nvPr/>
            </p:nvSpPr>
            <p:spPr>
              <a:xfrm>
                <a:off x="0" y="-64869"/>
                <a:ext cx="1204277" cy="2156953"/>
              </a:xfrm>
              <a:custGeom>
                <a:avLst/>
                <a:gdLst/>
                <a:ahLst/>
                <a:cxnLst/>
                <a:rect l="l" t="t" r="r" b="b"/>
                <a:pathLst>
                  <a:path w="1204277" h="1944957">
                    <a:moveTo>
                      <a:pt x="85244" y="0"/>
                    </a:moveTo>
                    <a:lnTo>
                      <a:pt x="1119033" y="0"/>
                    </a:lnTo>
                    <a:cubicBezTo>
                      <a:pt x="1166112" y="0"/>
                      <a:pt x="1204277" y="38165"/>
                      <a:pt x="1204277" y="85244"/>
                    </a:cubicBezTo>
                    <a:lnTo>
                      <a:pt x="1204277" y="1859712"/>
                    </a:lnTo>
                    <a:cubicBezTo>
                      <a:pt x="1204277" y="1906792"/>
                      <a:pt x="1166112" y="1944957"/>
                      <a:pt x="1119033" y="1944957"/>
                    </a:cubicBezTo>
                    <a:lnTo>
                      <a:pt x="85244" y="1944957"/>
                    </a:lnTo>
                    <a:cubicBezTo>
                      <a:pt x="38165" y="1944957"/>
                      <a:pt x="0" y="1906792"/>
                      <a:pt x="0" y="1859712"/>
                    </a:cubicBezTo>
                    <a:lnTo>
                      <a:pt x="0" y="85244"/>
                    </a:lnTo>
                    <a:cubicBezTo>
                      <a:pt x="0" y="38165"/>
                      <a:pt x="38165" y="0"/>
                      <a:pt x="85244" y="0"/>
                    </a:cubicBezTo>
                    <a:close/>
                  </a:path>
                </a:pathLst>
              </a:custGeom>
              <a:noFill/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6" name="TextBox 16">
                <a:extLst>
                  <a:ext uri="{FF2B5EF4-FFF2-40B4-BE49-F238E27FC236}">
                    <a16:creationId xmlns:a16="http://schemas.microsoft.com/office/drawing/2014/main" id="{D6566C44-2CEA-C49A-7C46-6146534DBB02}"/>
                  </a:ext>
                </a:extLst>
              </p:cNvPr>
              <p:cNvSpPr txBox="1"/>
              <p:nvPr/>
            </p:nvSpPr>
            <p:spPr>
              <a:xfrm>
                <a:off x="0" y="-131415"/>
                <a:ext cx="1204277" cy="19544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66"/>
                  </a:lnSpc>
                </a:pPr>
                <a:endParaRPr/>
              </a:p>
            </p:txBody>
          </p:sp>
        </p:grp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1C81CD0D-3B32-3FA8-A12F-F92995B19BC8}"/>
                </a:ext>
              </a:extLst>
            </p:cNvPr>
            <p:cNvSpPr txBox="1"/>
            <p:nvPr/>
          </p:nvSpPr>
          <p:spPr>
            <a:xfrm>
              <a:off x="168504" y="20932"/>
              <a:ext cx="4180980" cy="80189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Plaats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: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Anhée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Molentype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Op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steen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Meelsoort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Tarwe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, spelt,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kleine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spelt,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boekweit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,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gemengd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Oorsprong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nl-NL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100 % Wallonië – granen uit eigen productie</a:t>
              </a:r>
            </a:p>
            <a:p>
              <a:pPr>
                <a:lnSpc>
                  <a:spcPts val="1765"/>
                </a:lnSpc>
              </a:pPr>
              <a:endPara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endParaRPr>
            </a:p>
            <a:p>
              <a:pPr>
                <a:lnSpc>
                  <a:spcPts val="1765"/>
                </a:lnSpc>
              </a:pPr>
              <a:r>
                <a:rPr lang="en-US" sz="1400" b="1" dirty="0" err="1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Asgehalte</a:t>
              </a:r>
              <a:r>
                <a:rPr lang="en-US" sz="1400" b="1" dirty="0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: </a:t>
              </a:r>
              <a:r>
                <a:rPr lang="en-US" sz="1400" dirty="0">
                  <a:solidFill>
                    <a:srgbClr val="000000"/>
                  </a:solidFill>
                  <a:latin typeface="Brandon Text Light"/>
                  <a:ea typeface="+mn-lt"/>
                  <a:cs typeface="+mn-lt"/>
                  <a:sym typeface="Poppins Bold"/>
                </a:rPr>
                <a:t>In </a:t>
              </a:r>
              <a:r>
                <a:rPr lang="en-US" sz="1400" dirty="0" err="1">
                  <a:solidFill>
                    <a:srgbClr val="000000"/>
                  </a:solidFill>
                  <a:latin typeface="Brandon Text Light"/>
                  <a:ea typeface="+mn-lt"/>
                  <a:cs typeface="+mn-lt"/>
                  <a:sym typeface="Poppins Bold"/>
                </a:rPr>
                <a:t>totaal</a:t>
              </a:r>
              <a:r>
                <a:rPr lang="en-US" sz="1400" dirty="0">
                  <a:solidFill>
                    <a:srgbClr val="000000"/>
                  </a:solidFill>
                  <a:latin typeface="Brandon Text Light"/>
                  <a:ea typeface="+mn-lt"/>
                  <a:cs typeface="+mn-lt"/>
                  <a:sym typeface="Poppins Bold"/>
                </a:rPr>
                <a:t> 16 </a:t>
              </a:r>
              <a:r>
                <a:rPr lang="en-US" sz="1400" dirty="0" err="1">
                  <a:solidFill>
                    <a:srgbClr val="000000"/>
                  </a:solidFill>
                  <a:latin typeface="Brandon Text Light"/>
                  <a:ea typeface="+mn-lt"/>
                  <a:cs typeface="+mn-lt"/>
                  <a:sym typeface="Poppins Bold"/>
                </a:rPr>
                <a:t>referenties</a:t>
              </a:r>
              <a:r>
                <a:rPr lang="en-US" sz="1400" dirty="0">
                  <a:solidFill>
                    <a:srgbClr val="000000"/>
                  </a:solidFill>
                  <a:latin typeface="Brandon Text Light"/>
                  <a:ea typeface="+mn-lt"/>
                  <a:cs typeface="+mn-lt"/>
                  <a:sym typeface="Poppins Bold"/>
                </a:rPr>
                <a:t>: </a:t>
              </a:r>
            </a:p>
            <a:p>
              <a:pPr>
                <a:lnSpc>
                  <a:spcPts val="1765"/>
                </a:lnSpc>
              </a:pPr>
              <a:r>
                <a:rPr lang="en-US" sz="1400" dirty="0">
                  <a:solidFill>
                    <a:srgbClr val="000000"/>
                  </a:solidFill>
                  <a:latin typeface="Brandon Text Light"/>
                  <a:ea typeface="+mn-lt"/>
                  <a:cs typeface="+mn-lt"/>
                  <a:sym typeface="Poppins Bold"/>
                </a:rPr>
                <a:t>T65, 110, 150 in </a:t>
              </a:r>
              <a:r>
                <a:rPr lang="en-US" sz="1400" dirty="0" err="1">
                  <a:solidFill>
                    <a:srgbClr val="000000"/>
                  </a:solidFill>
                  <a:latin typeface="Brandon Text Light"/>
                  <a:ea typeface="+mn-lt"/>
                  <a:cs typeface="+mn-lt"/>
                  <a:sym typeface="Poppins Bold"/>
                </a:rPr>
                <a:t>tarwe</a:t>
              </a:r>
              <a:r>
                <a:rPr lang="en-US" sz="1400" dirty="0">
                  <a:solidFill>
                    <a:srgbClr val="000000"/>
                  </a:solidFill>
                  <a:latin typeface="Brandon Text Light"/>
                  <a:ea typeface="+mn-lt"/>
                  <a:cs typeface="+mn-lt"/>
                  <a:sym typeface="Poppins"/>
                </a:rPr>
                <a:t>, T55, 80 </a:t>
              </a:r>
              <a:r>
                <a:rPr lang="en-US" sz="1400" dirty="0" err="1">
                  <a:solidFill>
                    <a:srgbClr val="000000"/>
                  </a:solidFill>
                  <a:latin typeface="Brandon Text Light"/>
                  <a:ea typeface="+mn-lt"/>
                  <a:cs typeface="+mn-lt"/>
                  <a:sym typeface="Poppins"/>
                </a:rPr>
                <a:t>en</a:t>
              </a:r>
              <a:r>
                <a:rPr lang="en-US" sz="1400" dirty="0">
                  <a:solidFill>
                    <a:srgbClr val="000000"/>
                  </a:solidFill>
                  <a:latin typeface="Brandon Text Light"/>
                  <a:ea typeface="+mn-lt"/>
                  <a:cs typeface="+mn-lt"/>
                  <a:sym typeface="Poppins"/>
                </a:rPr>
                <a:t> </a:t>
              </a:r>
            </a:p>
            <a:p>
              <a:pPr>
                <a:lnSpc>
                  <a:spcPts val="1765"/>
                </a:lnSpc>
              </a:pPr>
              <a:r>
                <a:rPr lang="en-US" sz="1400" dirty="0">
                  <a:solidFill>
                    <a:srgbClr val="000000"/>
                  </a:solidFill>
                  <a:latin typeface="Brandon Text Light"/>
                  <a:ea typeface="+mn-lt"/>
                  <a:cs typeface="+mn-lt"/>
                  <a:sym typeface="Poppins"/>
                </a:rPr>
                <a:t>150 in spelt</a:t>
              </a:r>
              <a:r>
                <a:rPr lang="fr-BE" sz="1400" dirty="0">
                  <a:solidFill>
                    <a:srgbClr val="000000"/>
                  </a:solidFill>
                  <a:latin typeface="Brandon Text Light"/>
                  <a:ea typeface="Poppins"/>
                  <a:cs typeface="Poppins"/>
                  <a:sym typeface="Poppins"/>
                </a:rPr>
                <a:t> </a:t>
              </a:r>
              <a:endParaRPr lang="en-US" sz="1400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00" b="1" dirty="0" err="1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Bezorgdagen</a:t>
              </a:r>
              <a:r>
                <a:rPr lang="en-US" sz="1400" b="1" dirty="0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: </a:t>
              </a:r>
              <a:r>
                <a:rPr lang="en-US" sz="1400" dirty="0">
                  <a:solidFill>
                    <a:srgbClr val="000000"/>
                  </a:solidFill>
                  <a:latin typeface="Brandon Text Light"/>
                  <a:ea typeface="+mn-lt"/>
                  <a:cs typeface="+mn-lt"/>
                  <a:sym typeface="Poppins Bold"/>
                </a:rPr>
                <a:t>Levering via </a:t>
              </a:r>
              <a:r>
                <a:rPr lang="en-US" sz="1400" dirty="0" err="1">
                  <a:solidFill>
                    <a:srgbClr val="000000"/>
                  </a:solidFill>
                  <a:latin typeface="Brandon Text Light"/>
                  <a:ea typeface="+mn-lt"/>
                  <a:cs typeface="+mn-lt"/>
                  <a:sym typeface="Poppins Bold"/>
                </a:rPr>
                <a:t>Phanasem</a:t>
              </a:r>
              <a:r>
                <a:rPr lang="en-US" sz="1400" dirty="0">
                  <a:solidFill>
                    <a:srgbClr val="000000"/>
                  </a:solidFill>
                  <a:latin typeface="Brandon Text Light"/>
                  <a:ea typeface="+mn-lt"/>
                  <a:cs typeface="+mn-lt"/>
                  <a:sym typeface="Poppins Bold"/>
                </a:rPr>
                <a:t> </a:t>
              </a:r>
            </a:p>
            <a:p>
              <a:pPr>
                <a:lnSpc>
                  <a:spcPts val="1765"/>
                </a:lnSpc>
              </a:pPr>
              <a:r>
                <a:rPr lang="en-US" sz="1400" dirty="0">
                  <a:solidFill>
                    <a:srgbClr val="000000"/>
                  </a:solidFill>
                  <a:latin typeface="Brandon Text Light"/>
                  <a:ea typeface="+mn-lt"/>
                  <a:cs typeface="+mn-lt"/>
                  <a:sym typeface="Poppins Bold"/>
                </a:rPr>
                <a:t>op </a:t>
              </a:r>
              <a:r>
                <a:rPr lang="en-US" sz="1400" dirty="0" err="1">
                  <a:solidFill>
                    <a:srgbClr val="000000"/>
                  </a:solidFill>
                  <a:latin typeface="Brandon Text Light"/>
                  <a:ea typeface="+mn-lt"/>
                  <a:cs typeface="+mn-lt"/>
                  <a:sym typeface="Poppins Bold"/>
                </a:rPr>
                <a:t>maandag</a:t>
              </a:r>
              <a:r>
                <a:rPr lang="en-US" sz="1400" dirty="0">
                  <a:solidFill>
                    <a:srgbClr val="000000"/>
                  </a:solidFill>
                  <a:latin typeface="Brandon Text Light"/>
                  <a:ea typeface="+mn-lt"/>
                  <a:cs typeface="+mn-lt"/>
                  <a:sym typeface="Poppins Bold"/>
                </a:rPr>
                <a:t>, </a:t>
              </a:r>
              <a:r>
                <a:rPr lang="en-US" sz="1400" dirty="0" err="1">
                  <a:solidFill>
                    <a:srgbClr val="000000"/>
                  </a:solidFill>
                  <a:latin typeface="Brandon Text Light"/>
                  <a:ea typeface="+mn-lt"/>
                  <a:cs typeface="+mn-lt"/>
                  <a:sym typeface="Poppins Bold"/>
                </a:rPr>
                <a:t>woensdag</a:t>
              </a:r>
              <a:r>
                <a:rPr lang="en-US" sz="1400" dirty="0">
                  <a:solidFill>
                    <a:srgbClr val="000000"/>
                  </a:solidFill>
                  <a:latin typeface="Brandon Text Light"/>
                  <a:ea typeface="+mn-lt"/>
                  <a:cs typeface="+mn-lt"/>
                  <a:sym typeface="Poppins Bold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Brandon Text Light"/>
                  <a:ea typeface="+mn-lt"/>
                  <a:cs typeface="+mn-lt"/>
                  <a:sym typeface="Poppins Bold"/>
                </a:rPr>
                <a:t>en</a:t>
              </a:r>
              <a:r>
                <a:rPr lang="en-US" sz="1400" dirty="0">
                  <a:solidFill>
                    <a:srgbClr val="000000"/>
                  </a:solidFill>
                  <a:latin typeface="Brandon Text Light"/>
                  <a:ea typeface="+mn-lt"/>
                  <a:cs typeface="+mn-lt"/>
                  <a:sym typeface="Poppins Bold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Brandon Text Light"/>
                  <a:ea typeface="+mn-lt"/>
                  <a:cs typeface="+mn-lt"/>
                  <a:sym typeface="Poppins Bold"/>
                </a:rPr>
                <a:t>vrijdag</a:t>
              </a:r>
              <a:endParaRPr lang="en-US" sz="1400" dirty="0">
                <a:solidFill>
                  <a:srgbClr val="000000"/>
                </a:solidFill>
                <a:latin typeface="Brandon Text Light"/>
                <a:ea typeface="Poppins Bold"/>
                <a:cs typeface="Poppins Bold"/>
              </a:endParaRP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00" b="1" dirty="0">
                  <a:solidFill>
                    <a:srgbClr val="000000"/>
                  </a:solidFill>
                  <a:latin typeface="Brandon Text Light"/>
                  <a:ea typeface="Poppins Bold"/>
                  <a:cs typeface="Poppins Bold"/>
                  <a:sym typeface="Poppins Bold"/>
                </a:rPr>
                <a:t>Franco: </a:t>
              </a:r>
              <a:r>
                <a:rPr lang="en-US" sz="1400" dirty="0" err="1">
                  <a:solidFill>
                    <a:srgbClr val="000000"/>
                  </a:solidFill>
                  <a:latin typeface="Brandon Text Light"/>
                  <a:ea typeface="Calibri"/>
                  <a:cs typeface="Calibri"/>
                  <a:sym typeface="Poppins"/>
                </a:rPr>
                <a:t>Phanasem</a:t>
              </a:r>
              <a:r>
                <a:rPr lang="en-US" sz="1400" dirty="0">
                  <a:solidFill>
                    <a:srgbClr val="000000"/>
                  </a:solidFill>
                  <a:latin typeface="Brandon Text Light"/>
                  <a:ea typeface="Calibri"/>
                  <a:cs typeface="Calibri"/>
                  <a:sym typeface="Poppins"/>
                </a:rPr>
                <a:t>: 250kg</a:t>
              </a:r>
              <a:endParaRPr lang="en-US" sz="1400" dirty="0">
                <a:solidFill>
                  <a:srgbClr val="000000"/>
                </a:solidFill>
                <a:latin typeface="Brandon Text Light"/>
                <a:ea typeface="Calibri"/>
                <a:cs typeface="Calibri"/>
              </a:endParaRPr>
            </a:p>
            <a:p>
              <a:pPr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</a:endParaRPr>
            </a:p>
            <a:p>
              <a:pPr algn="l"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Biologisch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assortiment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?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100% </a:t>
              </a:r>
              <a:r>
                <a:rPr lang="en-US" sz="1423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biologisch</a:t>
              </a: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765"/>
                </a:lnSpc>
              </a:pPr>
              <a:endPara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endParaRPr>
            </a:p>
            <a:p>
              <a:pPr>
                <a:lnSpc>
                  <a:spcPts val="1765"/>
                </a:lnSpc>
              </a:pP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Gestabiliseerd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423" b="1" dirty="0" err="1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meel</a:t>
              </a:r>
              <a:r>
                <a:rPr lang="en-US" sz="1423" b="1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 Bold"/>
                  <a:cs typeface="Poppins Bold"/>
                  <a:sym typeface="Poppins Bold"/>
                </a:rPr>
                <a:t>? </a:t>
              </a: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Nee</a:t>
              </a:r>
            </a:p>
            <a:p>
              <a:pPr algn="l">
                <a:lnSpc>
                  <a:spcPts val="1765"/>
                </a:lnSpc>
                <a:spcBef>
                  <a:spcPct val="0"/>
                </a:spcBef>
              </a:pPr>
              <a:r>
                <a:rPr lang="en-US" sz="1423" dirty="0">
                  <a:solidFill>
                    <a:srgbClr val="000000"/>
                  </a:solidFill>
                  <a:latin typeface="Brandon Text Light" panose="020B0303020203060203" pitchFamily="34" charset="0"/>
                  <a:ea typeface="Poppins"/>
                  <a:cs typeface="Poppins"/>
                  <a:sym typeface="Poppins"/>
                </a:rPr>
                <a:t> </a:t>
              </a:r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758B0EDF-9E13-35A0-F8CB-056BB5DF478D}"/>
              </a:ext>
            </a:extLst>
          </p:cNvPr>
          <p:cNvSpPr txBox="1"/>
          <p:nvPr/>
        </p:nvSpPr>
        <p:spPr>
          <a:xfrm>
            <a:off x="0" y="477266"/>
            <a:ext cx="7560000" cy="555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3"/>
              </a:lnSpc>
            </a:pPr>
            <a:r>
              <a:rPr lang="en-US" sz="4400" b="1" dirty="0">
                <a:solidFill>
                  <a:srgbClr val="59BAA3"/>
                </a:solidFill>
                <a:latin typeface="Brandon Text Light"/>
                <a:ea typeface="Poppins"/>
                <a:cs typeface="Poppins"/>
                <a:sym typeface="Poppins"/>
              </a:rPr>
              <a:t>FERME DE GRANGE</a:t>
            </a:r>
            <a:endParaRPr lang="en-US" sz="4448" b="1" dirty="0">
              <a:solidFill>
                <a:srgbClr val="59BAA3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</p:txBody>
      </p:sp>
      <p:pic>
        <p:nvPicPr>
          <p:cNvPr id="21" name="Image 20" descr="Une image contenant outil, ustensile de cuisine, ciseaux, cuillère">
            <a:extLst>
              <a:ext uri="{FF2B5EF4-FFF2-40B4-BE49-F238E27FC236}">
                <a16:creationId xmlns:a16="http://schemas.microsoft.com/office/drawing/2014/main" id="{F00F00EC-0DEE-BF58-0B65-58E9D2E083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72" b="1828"/>
          <a:stretch>
            <a:fillRect/>
          </a:stretch>
        </p:blipFill>
        <p:spPr>
          <a:xfrm>
            <a:off x="3898694" y="1422391"/>
            <a:ext cx="3299392" cy="2688882"/>
          </a:xfrm>
          <a:prstGeom prst="rect">
            <a:avLst/>
          </a:prstGeom>
        </p:spPr>
      </p:pic>
      <p:sp>
        <p:nvSpPr>
          <p:cNvPr id="20" name="Freeform 7">
            <a:extLst>
              <a:ext uri="{FF2B5EF4-FFF2-40B4-BE49-F238E27FC236}">
                <a16:creationId xmlns:a16="http://schemas.microsoft.com/office/drawing/2014/main" id="{579B841D-21E9-0D5E-C080-FA86CD424C52}"/>
              </a:ext>
            </a:extLst>
          </p:cNvPr>
          <p:cNvSpPr/>
          <p:nvPr/>
        </p:nvSpPr>
        <p:spPr>
          <a:xfrm>
            <a:off x="307966" y="1378633"/>
            <a:ext cx="3346079" cy="5418304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8A43830F-E47B-0676-09AE-E24E2FC1C405}"/>
              </a:ext>
            </a:extLst>
          </p:cNvPr>
          <p:cNvSpPr/>
          <p:nvPr/>
        </p:nvSpPr>
        <p:spPr>
          <a:xfrm>
            <a:off x="3940915" y="4352166"/>
            <a:ext cx="3263195" cy="5693171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E037C267-DBFD-055A-CEDD-E015445B4C25}"/>
              </a:ext>
            </a:extLst>
          </p:cNvPr>
          <p:cNvSpPr/>
          <p:nvPr/>
        </p:nvSpPr>
        <p:spPr>
          <a:xfrm>
            <a:off x="326337" y="7072506"/>
            <a:ext cx="3311595" cy="1426747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rgbClr val="59BAA3"/>
            </a:solidFill>
          </a:ln>
        </p:spPr>
        <p:txBody>
          <a:bodyPr/>
          <a:lstStyle/>
          <a:p>
            <a:endParaRPr lang="fr-BE"/>
          </a:p>
        </p:txBody>
      </p:sp>
      <p:pic>
        <p:nvPicPr>
          <p:cNvPr id="30" name="Graphic 29" descr="Receiver with solid fill">
            <a:extLst>
              <a:ext uri="{FF2B5EF4-FFF2-40B4-BE49-F238E27FC236}">
                <a16:creationId xmlns:a16="http://schemas.microsoft.com/office/drawing/2014/main" id="{0BF4EB6C-3357-1088-BAB2-C0A5F8FE6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099" y="7595866"/>
            <a:ext cx="275845" cy="275845"/>
          </a:xfrm>
          <a:prstGeom prst="rect">
            <a:avLst/>
          </a:prstGeom>
        </p:spPr>
      </p:pic>
      <p:pic>
        <p:nvPicPr>
          <p:cNvPr id="32" name="Graphic 31" descr="Envelope with solid fill">
            <a:extLst>
              <a:ext uri="{FF2B5EF4-FFF2-40B4-BE49-F238E27FC236}">
                <a16:creationId xmlns:a16="http://schemas.microsoft.com/office/drawing/2014/main" id="{4A3F9F94-9A45-AC0E-9ED6-FC64D29229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5808" y="7198573"/>
            <a:ext cx="292137" cy="292137"/>
          </a:xfrm>
          <a:prstGeom prst="rect">
            <a:avLst/>
          </a:prstGeom>
        </p:spPr>
      </p:pic>
      <p:pic>
        <p:nvPicPr>
          <p:cNvPr id="34" name="Graphic 33" descr="World with solid fill">
            <a:extLst>
              <a:ext uri="{FF2B5EF4-FFF2-40B4-BE49-F238E27FC236}">
                <a16:creationId xmlns:a16="http://schemas.microsoft.com/office/drawing/2014/main" id="{460AD0BA-0AF3-1E4C-293E-BD42474C6A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5807" y="8036774"/>
            <a:ext cx="292138" cy="29213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B6AF615-1C01-4647-1F7A-18999A1FD19D}"/>
              </a:ext>
            </a:extLst>
          </p:cNvPr>
          <p:cNvSpPr txBox="1"/>
          <p:nvPr/>
        </p:nvSpPr>
        <p:spPr>
          <a:xfrm>
            <a:off x="944419" y="7597558"/>
            <a:ext cx="3793524" cy="57637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>
                <a:solidFill>
                  <a:srgbClr val="59BAA3"/>
                </a:solidFill>
                <a:latin typeface="Brandon Text Light"/>
                <a:ea typeface="+mn-lt"/>
                <a:cs typeface="+mn-lt"/>
                <a:sym typeface="Poppins"/>
              </a:rPr>
              <a:t>016</a:t>
            </a:r>
            <a:r>
              <a:rPr lang="en-US" sz="1400">
                <a:solidFill>
                  <a:srgbClr val="59BAA3"/>
                </a:solidFill>
                <a:latin typeface="Brandon Text Light"/>
                <a:ea typeface="+mn-lt"/>
                <a:cs typeface="+mn-lt"/>
              </a:rPr>
              <a:t> 47 71 11 </a:t>
            </a:r>
            <a:endParaRPr lang="en-US" sz="1400">
              <a:solidFill>
                <a:srgbClr val="000000"/>
              </a:solidFill>
              <a:latin typeface="Brandon Text Light"/>
              <a:ea typeface="+mn-lt"/>
              <a:cs typeface="+mn-lt"/>
            </a:endParaRPr>
          </a:p>
          <a:p>
            <a:pPr>
              <a:lnSpc>
                <a:spcPts val="2256"/>
              </a:lnSpc>
              <a:spcBef>
                <a:spcPct val="0"/>
              </a:spcBef>
            </a:pPr>
            <a:endParaRPr lang="en-US" sz="1400">
              <a:solidFill>
                <a:srgbClr val="59BAA3"/>
              </a:solidFill>
              <a:ea typeface="Calibri"/>
              <a:cs typeface="Calibr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4BAD198-86C9-720A-8430-1657739C3A6B}"/>
              </a:ext>
            </a:extLst>
          </p:cNvPr>
          <p:cNvSpPr txBox="1"/>
          <p:nvPr/>
        </p:nvSpPr>
        <p:spPr>
          <a:xfrm>
            <a:off x="956655" y="8019981"/>
            <a:ext cx="3793524" cy="5828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>
                <a:solidFill>
                  <a:srgbClr val="59BAA3"/>
                </a:solidFill>
                <a:latin typeface="Brandon Text Light"/>
                <a:ea typeface="+mn-lt"/>
                <a:cs typeface="+mn-lt"/>
                <a:sym typeface="Poppi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MouliGrange</a:t>
            </a:r>
            <a:endParaRPr lang="en-US"/>
          </a:p>
          <a:p>
            <a:pPr>
              <a:lnSpc>
                <a:spcPts val="2256"/>
              </a:lnSpc>
              <a:spcBef>
                <a:spcPct val="0"/>
              </a:spcBef>
            </a:pPr>
            <a:endParaRPr lang="en-US" sz="1400">
              <a:solidFill>
                <a:srgbClr val="59BAA3"/>
              </a:solidFill>
              <a:latin typeface="Brandon Text Light" panose="020B0303020203060203" pitchFamily="34" charset="0"/>
              <a:ea typeface="Poppins"/>
              <a:cs typeface="Poppin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C19DAB2-57DD-7DC3-279A-FE2E3D387085}"/>
              </a:ext>
            </a:extLst>
          </p:cNvPr>
          <p:cNvSpPr txBox="1"/>
          <p:nvPr/>
        </p:nvSpPr>
        <p:spPr>
          <a:xfrm>
            <a:off x="927943" y="7192742"/>
            <a:ext cx="2265492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>
                <a:solidFill>
                  <a:srgbClr val="59BAA3"/>
                </a:solidFill>
                <a:latin typeface="Brandon Text Light"/>
                <a:ea typeface="+mn-lt"/>
                <a:cs typeface="+mn-lt"/>
                <a:sym typeface="Poppins 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mouli</a:t>
            </a:r>
            <a:r>
              <a:rPr lang="en-US" sz="1400">
                <a:solidFill>
                  <a:srgbClr val="59BAA3"/>
                </a:solidFill>
                <a:latin typeface="Brandon Text Light"/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@fermedegrange.be </a:t>
            </a:r>
            <a:endParaRPr lang="en-US"/>
          </a:p>
          <a:p>
            <a:endParaRPr lang="en-US" sz="1400" b="1">
              <a:solidFill>
                <a:srgbClr val="59BAA3"/>
              </a:solidFill>
              <a:latin typeface="Brandon Text Light" panose="020B0303020203060203" pitchFamily="34" charset="0"/>
              <a:ea typeface="Poppins"/>
              <a:cs typeface="Poppins Bold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A1168AAC-5385-E0C8-4D01-FAF17638829E}"/>
              </a:ext>
            </a:extLst>
          </p:cNvPr>
          <p:cNvSpPr/>
          <p:nvPr/>
        </p:nvSpPr>
        <p:spPr>
          <a:xfrm>
            <a:off x="6628339" y="9829936"/>
            <a:ext cx="931661" cy="931661"/>
          </a:xfrm>
          <a:custGeom>
            <a:avLst/>
            <a:gdLst/>
            <a:ahLst/>
            <a:cxnLst/>
            <a:rect l="l" t="t" r="r" b="b"/>
            <a:pathLst>
              <a:path w="931661" h="931661">
                <a:moveTo>
                  <a:pt x="0" y="0"/>
                </a:moveTo>
                <a:lnTo>
                  <a:pt x="931661" y="0"/>
                </a:lnTo>
                <a:lnTo>
                  <a:pt x="931661" y="931661"/>
                </a:lnTo>
                <a:lnTo>
                  <a:pt x="0" y="93166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38716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EDC6E-91EC-AEDF-A5A0-D7B1FA10B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7">
            <a:extLst>
              <a:ext uri="{FF2B5EF4-FFF2-40B4-BE49-F238E27FC236}">
                <a16:creationId xmlns:a16="http://schemas.microsoft.com/office/drawing/2014/main" id="{7858249D-FF32-F2D8-249E-C5EC54DA24CD}"/>
              </a:ext>
            </a:extLst>
          </p:cNvPr>
          <p:cNvSpPr/>
          <p:nvPr/>
        </p:nvSpPr>
        <p:spPr>
          <a:xfrm>
            <a:off x="3899822" y="4388765"/>
            <a:ext cx="3311595" cy="5628464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D5FFB4A7-0371-8E2E-3BCE-2384E1E9A008}"/>
              </a:ext>
            </a:extLst>
          </p:cNvPr>
          <p:cNvSpPr/>
          <p:nvPr/>
        </p:nvSpPr>
        <p:spPr>
          <a:xfrm>
            <a:off x="331480" y="1301959"/>
            <a:ext cx="3311595" cy="5503545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E9033432-F96A-CEA9-FA15-3A46108BC0CD}"/>
              </a:ext>
            </a:extLst>
          </p:cNvPr>
          <p:cNvSpPr txBox="1"/>
          <p:nvPr/>
        </p:nvSpPr>
        <p:spPr>
          <a:xfrm>
            <a:off x="0" y="477266"/>
            <a:ext cx="7560000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3"/>
              </a:lnSpc>
            </a:pPr>
            <a:r>
              <a:rPr lang="en-US" sz="4400" b="1">
                <a:solidFill>
                  <a:srgbClr val="59BAA3"/>
                </a:solidFill>
                <a:latin typeface="Brandon Text Light"/>
                <a:cs typeface="Poppins"/>
                <a:sym typeface="Poppins"/>
              </a:rPr>
              <a:t>FERME DE WARELLES</a:t>
            </a:r>
            <a:endParaRPr lang="en-US" err="1"/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57E7E492-3551-577A-7DAA-929E0989DED1}"/>
              </a:ext>
            </a:extLst>
          </p:cNvPr>
          <p:cNvSpPr txBox="1"/>
          <p:nvPr/>
        </p:nvSpPr>
        <p:spPr>
          <a:xfrm>
            <a:off x="507313" y="1532102"/>
            <a:ext cx="3040470" cy="4847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5"/>
              </a:lnSpc>
            </a:pPr>
            <a:r>
              <a:rPr lang="en-US" sz="1400" b="1" dirty="0">
                <a:solidFill>
                  <a:srgbClr val="000000"/>
                </a:solidFill>
                <a:latin typeface="Brandon Text Light"/>
                <a:ea typeface="Poppins Bold"/>
                <a:cs typeface="Poppins Bold"/>
                <a:sym typeface="Poppins Bold"/>
              </a:rPr>
              <a:t>Lieu </a:t>
            </a:r>
            <a:r>
              <a:rPr lang="en-US" sz="1400" dirty="0">
                <a:solidFill>
                  <a:srgbClr val="000000"/>
                </a:solidFill>
                <a:latin typeface="Brandon Text Light"/>
                <a:ea typeface="Poppins"/>
                <a:cs typeface="Poppins"/>
                <a:sym typeface="Poppins"/>
              </a:rPr>
              <a:t>: Petit-</a:t>
            </a:r>
            <a:r>
              <a:rPr lang="en-US" sz="1400" dirty="0" err="1">
                <a:solidFill>
                  <a:srgbClr val="000000"/>
                </a:solidFill>
                <a:latin typeface="Brandon Text Light"/>
                <a:ea typeface="Poppins"/>
                <a:cs typeface="Poppins"/>
                <a:sym typeface="Poppins"/>
              </a:rPr>
              <a:t>Enghien</a:t>
            </a:r>
            <a:endParaRPr lang="en-US" sz="1423" dirty="0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1765"/>
              </a:lnSpc>
            </a:pPr>
            <a:endParaRPr lang="en-US" sz="1423" dirty="0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1765"/>
              </a:lnSpc>
            </a:pPr>
            <a:r>
              <a: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Type de moulin : </a:t>
            </a:r>
            <a:r>
              <a: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Sur </a:t>
            </a:r>
            <a:r>
              <a:rPr lang="en-US" sz="1423" dirty="0" err="1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pierre</a:t>
            </a:r>
            <a:endParaRPr lang="en-US" sz="1423" dirty="0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1765"/>
              </a:lnSpc>
            </a:pPr>
            <a:endParaRPr lang="en-US" sz="1423" dirty="0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00" b="1" dirty="0">
                <a:solidFill>
                  <a:srgbClr val="000000"/>
                </a:solidFill>
                <a:latin typeface="Brandon Text Light"/>
                <a:ea typeface="Poppins Bold"/>
                <a:cs typeface="Poppins Bold"/>
                <a:sym typeface="Poppins Bold"/>
              </a:rPr>
              <a:t>Type de </a:t>
            </a:r>
            <a:r>
              <a:rPr lang="en-US" sz="1400" b="1" dirty="0" err="1">
                <a:solidFill>
                  <a:srgbClr val="000000"/>
                </a:solidFill>
                <a:latin typeface="Brandon Text Light"/>
                <a:ea typeface="Poppins Bold"/>
                <a:cs typeface="Poppins Bold"/>
                <a:sym typeface="Poppins Bold"/>
              </a:rPr>
              <a:t>farine</a:t>
            </a:r>
            <a:r>
              <a:rPr lang="en-US" sz="1400" b="1" dirty="0">
                <a:solidFill>
                  <a:srgbClr val="000000"/>
                </a:solidFill>
                <a:latin typeface="Brandon Text Light"/>
                <a:ea typeface="Poppins Bold"/>
                <a:cs typeface="Poppins Bold"/>
                <a:sym typeface="Poppins Bold"/>
              </a:rPr>
              <a:t> :</a:t>
            </a:r>
            <a:r>
              <a:rPr lang="en-US" sz="1400" dirty="0">
                <a:solidFill>
                  <a:srgbClr val="000000"/>
                </a:solidFill>
                <a:latin typeface="Brandon Text Light"/>
                <a:ea typeface="Poppins"/>
                <a:cs typeface="Poppins"/>
                <a:sym typeface="Poppins"/>
              </a:rPr>
              <a:t> </a:t>
            </a:r>
            <a:r>
              <a:rPr lang="fr-BE" sz="1400" dirty="0">
                <a:solidFill>
                  <a:srgbClr val="000000"/>
                </a:solidFill>
                <a:latin typeface="Brandon Text Light"/>
                <a:ea typeface="Poppins"/>
                <a:cs typeface="Poppins"/>
                <a:sym typeface="Poppins"/>
              </a:rPr>
              <a:t>Froment, épeautre</a:t>
            </a:r>
            <a:endParaRPr lang="fr-BE" sz="1400" dirty="0">
              <a:solidFill>
                <a:srgbClr val="000000"/>
              </a:solidFill>
              <a:latin typeface="Brandon Text Light"/>
              <a:ea typeface="Poppins"/>
              <a:cs typeface="Poppins"/>
            </a:endParaRPr>
          </a:p>
          <a:p>
            <a:pPr>
              <a:lnSpc>
                <a:spcPts val="1764"/>
              </a:lnSpc>
            </a:pPr>
            <a:endParaRPr lang="fr-BE" sz="1400" dirty="0">
              <a:solidFill>
                <a:srgbClr val="000000"/>
              </a:solidFill>
              <a:latin typeface="Brandon Text Light" panose="020B0303020203060203" pitchFamily="34" charset="0"/>
              <a:ea typeface="Poppins Bold"/>
              <a:cs typeface="Poppins"/>
              <a:sym typeface="Poppins Bold"/>
            </a:endParaRPr>
          </a:p>
          <a:p>
            <a:pPr>
              <a:lnSpc>
                <a:spcPts val="1765"/>
              </a:lnSpc>
            </a:pPr>
            <a:r>
              <a:rPr lang="en-US" sz="1400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Origine du </a:t>
            </a:r>
            <a:r>
              <a:rPr lang="en-US" sz="1400" b="1" dirty="0" err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blé</a:t>
            </a:r>
            <a:r>
              <a:rPr lang="en-US" sz="1400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: </a:t>
            </a:r>
            <a:r>
              <a:rPr lang="en-US" sz="1400" dirty="0">
                <a:solidFill>
                  <a:srgbClr val="000000"/>
                </a:solidFill>
                <a:latin typeface="Brandon Text Light" panose="020B0303020203060203" pitchFamily="34" charset="0"/>
                <a:ea typeface="+mn-lt"/>
                <a:cs typeface="+mn-lt"/>
                <a:sym typeface="Poppins Bold"/>
              </a:rPr>
              <a:t>100 % </a:t>
            </a:r>
            <a:r>
              <a:rPr lang="en-US" sz="1400" dirty="0" err="1">
                <a:solidFill>
                  <a:srgbClr val="000000"/>
                </a:solidFill>
                <a:latin typeface="Brandon Text Light" panose="020B0303020203060203" pitchFamily="34" charset="0"/>
                <a:ea typeface="+mn-lt"/>
                <a:cs typeface="+mn-lt"/>
                <a:sym typeface="Poppins Bold"/>
              </a:rPr>
              <a:t>Wallonie</a:t>
            </a:r>
            <a:r>
              <a:rPr lang="en-US" sz="1400" dirty="0">
                <a:solidFill>
                  <a:srgbClr val="000000"/>
                </a:solidFill>
                <a:latin typeface="Brandon Text Light" panose="020B0303020203060203" pitchFamily="34" charset="0"/>
                <a:ea typeface="+mn-lt"/>
                <a:cs typeface="+mn-lt"/>
                <a:sym typeface="Poppins Bold"/>
              </a:rPr>
              <a:t> – </a:t>
            </a:r>
            <a:r>
              <a:rPr lang="en-US" sz="1400" dirty="0" err="1">
                <a:solidFill>
                  <a:srgbClr val="000000"/>
                </a:solidFill>
                <a:latin typeface="Brandon Text Light" panose="020B0303020203060203" pitchFamily="34" charset="0"/>
                <a:ea typeface="+mn-lt"/>
                <a:cs typeface="+mn-lt"/>
                <a:sym typeface="Poppins Bold"/>
              </a:rPr>
              <a:t>céréales</a:t>
            </a:r>
            <a:r>
              <a:rPr lang="en-US" sz="1400" dirty="0">
                <a:solidFill>
                  <a:srgbClr val="000000"/>
                </a:solidFill>
                <a:latin typeface="Brandon Text Light" panose="020B0303020203060203" pitchFamily="34" charset="0"/>
                <a:ea typeface="+mn-lt"/>
                <a:cs typeface="+mn-lt"/>
                <a:sym typeface="Poppins Bold"/>
              </a:rPr>
              <a:t> issues de la propre production</a:t>
            </a:r>
            <a:endParaRPr lang="en-US" sz="1423" dirty="0">
              <a:solidFill>
                <a:srgbClr val="000000"/>
              </a:solidFill>
              <a:latin typeface="Brandon Text Light" panose="020B0303020203060203" pitchFamily="34" charset="0"/>
              <a:ea typeface="Poppins Bold"/>
              <a:cs typeface="Poppins Bold"/>
            </a:endParaRPr>
          </a:p>
          <a:p>
            <a:pPr>
              <a:lnSpc>
                <a:spcPts val="1764"/>
              </a:lnSpc>
            </a:pPr>
            <a:endParaRPr lang="en-US" sz="1400" dirty="0">
              <a:solidFill>
                <a:srgbClr val="000000"/>
              </a:solidFill>
              <a:latin typeface="Brandon Text Light" panose="020B0303020203060203" pitchFamily="34" charset="0"/>
              <a:ea typeface="Calibri"/>
              <a:cs typeface="Calibri"/>
              <a:sym typeface="Poppins Bold"/>
            </a:endParaRPr>
          </a:p>
          <a:p>
            <a:pPr>
              <a:lnSpc>
                <a:spcPts val="1765"/>
              </a:lnSpc>
            </a:pPr>
            <a:r>
              <a:rPr lang="en-US" sz="1400" b="1" dirty="0" err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Taux</a:t>
            </a:r>
            <a:r>
              <a:rPr lang="en-US" sz="1400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de cendre :</a:t>
            </a:r>
            <a:r>
              <a:rPr lang="en-US" sz="1400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Brandon Text Light" panose="020B0303020203060203" pitchFamily="34" charset="0"/>
                <a:ea typeface="+mn-lt"/>
                <a:cs typeface="+mn-lt"/>
                <a:sym typeface="Poppins"/>
              </a:rPr>
              <a:t>Blanche, semi-</a:t>
            </a:r>
            <a:r>
              <a:rPr lang="en-US" sz="1400" dirty="0" err="1">
                <a:solidFill>
                  <a:srgbClr val="000000"/>
                </a:solidFill>
                <a:latin typeface="Brandon Text Light" panose="020B0303020203060203" pitchFamily="34" charset="0"/>
                <a:ea typeface="+mn-lt"/>
                <a:cs typeface="+mn-lt"/>
                <a:sym typeface="Poppins"/>
              </a:rPr>
              <a:t>complète</a:t>
            </a:r>
            <a:r>
              <a:rPr lang="en-US" sz="1400" dirty="0">
                <a:solidFill>
                  <a:srgbClr val="000000"/>
                </a:solidFill>
                <a:latin typeface="Brandon Text Light" panose="020B0303020203060203" pitchFamily="34" charset="0"/>
                <a:ea typeface="+mn-lt"/>
                <a:cs typeface="+mn-lt"/>
                <a:sym typeface="Poppins"/>
              </a:rPr>
              <a:t>, T65, T80, T110, T150</a:t>
            </a:r>
            <a:endParaRPr lang="en-US" sz="1423" dirty="0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1765"/>
              </a:lnSpc>
            </a:pPr>
            <a:endParaRPr lang="en-US" sz="1423" dirty="0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00" b="1" dirty="0" err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Jours</a:t>
            </a:r>
            <a:r>
              <a:rPr lang="en-US" sz="1400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de livraison : </a:t>
            </a:r>
            <a:r>
              <a:rPr lang="en-US" sz="1400" dirty="0" err="1">
                <a:solidFill>
                  <a:srgbClr val="000000"/>
                </a:solidFill>
                <a:latin typeface="Brandon Text Light" panose="020B0303020203060203" pitchFamily="34" charset="0"/>
                <a:ea typeface="+mn-lt"/>
                <a:cs typeface="+mn-lt"/>
                <a:sym typeface="Poppins"/>
              </a:rPr>
              <a:t>Retrait</a:t>
            </a:r>
            <a:r>
              <a:rPr lang="en-US" sz="1400" dirty="0">
                <a:solidFill>
                  <a:srgbClr val="000000"/>
                </a:solidFill>
                <a:latin typeface="Brandon Text Light" panose="020B0303020203060203" pitchFamily="34" charset="0"/>
                <a:ea typeface="+mn-lt"/>
                <a:cs typeface="+mn-lt"/>
                <a:sym typeface="Poppins"/>
              </a:rPr>
              <a:t> à la </a:t>
            </a:r>
            <a:r>
              <a:rPr lang="en-US" sz="1400" dirty="0" err="1">
                <a:solidFill>
                  <a:srgbClr val="000000"/>
                </a:solidFill>
                <a:latin typeface="Brandon Text Light" panose="020B0303020203060203" pitchFamily="34" charset="0"/>
                <a:ea typeface="+mn-lt"/>
                <a:cs typeface="+mn-lt"/>
                <a:sym typeface="Poppins"/>
              </a:rPr>
              <a:t>ferme</a:t>
            </a:r>
            <a:r>
              <a:rPr lang="en-US" sz="1400" dirty="0">
                <a:solidFill>
                  <a:srgbClr val="000000"/>
                </a:solidFill>
                <a:latin typeface="Brandon Text Light" panose="020B0303020203060203" pitchFamily="34" charset="0"/>
                <a:ea typeface="+mn-lt"/>
                <a:cs typeface="+mn-lt"/>
                <a:sym typeface="Poppins"/>
              </a:rPr>
              <a:t>, discussions possibles</a:t>
            </a:r>
            <a:endParaRPr lang="en-US" sz="1400" dirty="0">
              <a:solidFill>
                <a:srgbClr val="000000"/>
              </a:solidFill>
              <a:latin typeface="Brandon Text Light" panose="020B0303020203060203" pitchFamily="34" charset="0"/>
              <a:ea typeface="+mn-lt"/>
              <a:cs typeface="+mn-lt"/>
            </a:endParaRPr>
          </a:p>
          <a:p>
            <a:pPr>
              <a:lnSpc>
                <a:spcPts val="1765"/>
              </a:lnSpc>
            </a:pPr>
            <a:endParaRPr lang="en-US" sz="1423" dirty="0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00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Franco : </a:t>
            </a:r>
            <a:r>
              <a:rPr lang="en-US" sz="1400" dirty="0">
                <a:solidFill>
                  <a:srgbClr val="000000"/>
                </a:solidFill>
                <a:latin typeface="Brandon Text Light" panose="020B0303020203060203" pitchFamily="34" charset="0"/>
                <a:ea typeface="+mn-lt"/>
                <a:cs typeface="+mn-lt"/>
                <a:sym typeface="Poppins"/>
              </a:rPr>
              <a:t>A </a:t>
            </a:r>
            <a:r>
              <a:rPr lang="en-US" sz="1400" dirty="0" err="1">
                <a:solidFill>
                  <a:srgbClr val="000000"/>
                </a:solidFill>
                <a:latin typeface="Brandon Text Light" panose="020B0303020203060203" pitchFamily="34" charset="0"/>
                <a:ea typeface="+mn-lt"/>
                <a:cs typeface="+mn-lt"/>
                <a:sym typeface="Poppins"/>
              </a:rPr>
              <a:t>discuter</a:t>
            </a:r>
            <a:r>
              <a:rPr lang="en-US" sz="1400" dirty="0">
                <a:solidFill>
                  <a:srgbClr val="000000"/>
                </a:solidFill>
                <a:latin typeface="Brandon Text Light" panose="020B0303020203060203" pitchFamily="34" charset="0"/>
                <a:ea typeface="+mn-lt"/>
                <a:cs typeface="+mn-lt"/>
                <a:sym typeface="Poppi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Brandon Text Light" panose="020B0303020203060203" pitchFamily="34" charset="0"/>
                <a:ea typeface="+mn-lt"/>
                <a:cs typeface="+mn-lt"/>
                <a:sym typeface="Poppins"/>
              </a:rPr>
              <a:t>si</a:t>
            </a:r>
            <a:r>
              <a:rPr lang="en-US" sz="1400" dirty="0">
                <a:solidFill>
                  <a:srgbClr val="000000"/>
                </a:solidFill>
                <a:latin typeface="Brandon Text Light" panose="020B0303020203060203" pitchFamily="34" charset="0"/>
                <a:ea typeface="+mn-lt"/>
                <a:cs typeface="+mn-lt"/>
                <a:sym typeface="Poppins"/>
              </a:rPr>
              <a:t> livraison</a:t>
            </a:r>
            <a:endParaRPr lang="en-US" sz="1400" dirty="0">
              <a:solidFill>
                <a:srgbClr val="000000"/>
              </a:solidFill>
              <a:latin typeface="Brandon Text Light" panose="020B0303020203060203" pitchFamily="34" charset="0"/>
              <a:ea typeface="+mn-lt"/>
              <a:cs typeface="+mn-lt"/>
            </a:endParaRPr>
          </a:p>
          <a:p>
            <a:pPr>
              <a:lnSpc>
                <a:spcPts val="1765"/>
              </a:lnSpc>
            </a:pPr>
            <a:endParaRPr lang="pt-BR" sz="1423" b="1" dirty="0">
              <a:solidFill>
                <a:srgbClr val="000000"/>
              </a:solidFill>
              <a:latin typeface="Brandon Text Light" panose="020B0303020203060203" pitchFamily="34" charset="0"/>
              <a:ea typeface="Poppins Bold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00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Gamme bio ? </a:t>
            </a:r>
            <a:r>
              <a:rPr lang="en-US" sz="1400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"/>
                <a:sym typeface="Poppins"/>
              </a:rPr>
              <a:t>Non</a:t>
            </a:r>
            <a:endParaRPr lang="en-US" sz="1400" dirty="0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</a:endParaRPr>
          </a:p>
          <a:p>
            <a:pPr algn="l">
              <a:lnSpc>
                <a:spcPts val="1765"/>
              </a:lnSpc>
            </a:pPr>
            <a:endParaRPr lang="en-US" sz="1423" dirty="0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1765"/>
              </a:lnSpc>
            </a:pPr>
            <a:r>
              <a: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Farine </a:t>
            </a:r>
            <a:r>
              <a:rPr lang="en-US" sz="1423" b="1" dirty="0" err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stabilisée</a:t>
            </a:r>
            <a:r>
              <a: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? </a:t>
            </a:r>
            <a:r>
              <a: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Non</a:t>
            </a:r>
          </a:p>
          <a:p>
            <a:pPr algn="l">
              <a:lnSpc>
                <a:spcPts val="1765"/>
              </a:lnSpc>
              <a:spcBef>
                <a:spcPct val="0"/>
              </a:spcBef>
            </a:pPr>
            <a:r>
              <a: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A700FE9A-812B-180A-923A-3ED06677F0C9}"/>
              </a:ext>
            </a:extLst>
          </p:cNvPr>
          <p:cNvSpPr txBox="1"/>
          <p:nvPr/>
        </p:nvSpPr>
        <p:spPr>
          <a:xfrm>
            <a:off x="4128031" y="4740546"/>
            <a:ext cx="2931517" cy="4847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65"/>
              </a:lnSpc>
            </a:pPr>
            <a:r>
              <a:rPr lang="en-US" sz="1400" b="1" dirty="0" err="1">
                <a:solidFill>
                  <a:srgbClr val="000000"/>
                </a:solidFill>
                <a:latin typeface="Brandon Text Light"/>
                <a:ea typeface="Poppins Bold"/>
                <a:cs typeface="Poppins Bold"/>
                <a:sym typeface="Poppins Bold"/>
              </a:rPr>
              <a:t>Plaats</a:t>
            </a:r>
            <a:r>
              <a:rPr lang="en-US" sz="1400" dirty="0">
                <a:solidFill>
                  <a:srgbClr val="000000"/>
                </a:solidFill>
                <a:latin typeface="Brandon Text Light"/>
                <a:ea typeface="Poppins"/>
                <a:cs typeface="Poppins"/>
                <a:sym typeface="Poppins"/>
              </a:rPr>
              <a:t>: Petit-</a:t>
            </a:r>
            <a:r>
              <a:rPr lang="en-US" sz="1400" dirty="0" err="1">
                <a:solidFill>
                  <a:srgbClr val="000000"/>
                </a:solidFill>
                <a:latin typeface="Brandon Text Light"/>
                <a:ea typeface="Poppins"/>
                <a:cs typeface="Poppins"/>
                <a:sym typeface="Poppins"/>
              </a:rPr>
              <a:t>Enghien</a:t>
            </a:r>
            <a:endParaRPr lang="en-US" sz="1423" dirty="0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1765"/>
              </a:lnSpc>
            </a:pPr>
            <a:endParaRPr lang="en-US" sz="1423" dirty="0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23" b="1" dirty="0" err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Molentype</a:t>
            </a:r>
            <a:r>
              <a: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:</a:t>
            </a:r>
            <a:r>
              <a: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Op </a:t>
            </a:r>
            <a:r>
              <a:rPr lang="en-US" sz="1423" dirty="0" err="1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steen</a:t>
            </a:r>
            <a:endParaRPr lang="en-US" sz="1423" dirty="0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1765"/>
              </a:lnSpc>
            </a:pPr>
            <a:endParaRPr lang="en-US" sz="1423" dirty="0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00" b="1" dirty="0" err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Meelsoort</a:t>
            </a:r>
            <a:r>
              <a:rPr lang="en-US" sz="1400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: </a:t>
            </a:r>
            <a:r>
              <a:rPr lang="nl-NL" sz="1400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Tarwe, spelt</a:t>
            </a:r>
            <a:endParaRPr lang="nl-NL" sz="1400" dirty="0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</a:endParaRPr>
          </a:p>
          <a:p>
            <a:pPr>
              <a:lnSpc>
                <a:spcPts val="1764"/>
              </a:lnSpc>
            </a:pPr>
            <a:endParaRPr lang="nl-NL" sz="1400" dirty="0">
              <a:solidFill>
                <a:srgbClr val="000000"/>
              </a:solidFill>
              <a:latin typeface="Brandon Text Light" panose="020B0303020203060203" pitchFamily="34" charset="0"/>
              <a:ea typeface="Poppins Bold"/>
              <a:cs typeface="Poppins"/>
              <a:sym typeface="Poppins Bold"/>
            </a:endParaRPr>
          </a:p>
          <a:p>
            <a:pPr>
              <a:lnSpc>
                <a:spcPts val="1765"/>
              </a:lnSpc>
            </a:pPr>
            <a:r>
              <a:rPr lang="en-US" sz="1400" b="1" dirty="0" err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Oorsprong</a:t>
            </a:r>
            <a:r>
              <a:rPr lang="en-US" sz="1400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meel</a:t>
            </a:r>
            <a:r>
              <a:rPr lang="en-US" sz="1400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:</a:t>
            </a:r>
            <a:r>
              <a:rPr lang="en-US" sz="1400" b="1" dirty="0">
                <a:solidFill>
                  <a:srgbClr val="000000"/>
                </a:solidFill>
                <a:latin typeface="Brandon Text Light" panose="020B0303020203060203" pitchFamily="34" charset="0"/>
                <a:ea typeface="+mn-lt"/>
                <a:cs typeface="Poppins Bold"/>
                <a:sym typeface="Poppins Bold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Brandon Text Light" panose="020B0303020203060203" pitchFamily="34" charset="0"/>
                <a:ea typeface="+mn-lt"/>
                <a:cs typeface="+mn-lt"/>
                <a:sym typeface="Poppins Bold"/>
              </a:rPr>
              <a:t>100 % </a:t>
            </a:r>
            <a:r>
              <a:rPr lang="en-US" sz="1400" dirty="0" err="1">
                <a:solidFill>
                  <a:srgbClr val="000000"/>
                </a:solidFill>
                <a:latin typeface="Brandon Text Light" panose="020B0303020203060203" pitchFamily="34" charset="0"/>
                <a:ea typeface="+mn-lt"/>
                <a:cs typeface="+mn-lt"/>
                <a:sym typeface="Poppins Bold"/>
              </a:rPr>
              <a:t>Wallonië</a:t>
            </a:r>
            <a:r>
              <a:rPr lang="en-US" sz="1400" dirty="0">
                <a:solidFill>
                  <a:srgbClr val="000000"/>
                </a:solidFill>
                <a:latin typeface="Brandon Text Light" panose="020B0303020203060203" pitchFamily="34" charset="0"/>
                <a:ea typeface="+mn-lt"/>
                <a:cs typeface="+mn-lt"/>
                <a:sym typeface="Poppins Bold"/>
              </a:rPr>
              <a:t> – </a:t>
            </a:r>
            <a:r>
              <a:rPr lang="en-US" sz="1400" dirty="0" err="1">
                <a:solidFill>
                  <a:srgbClr val="000000"/>
                </a:solidFill>
                <a:latin typeface="Brandon Text Light" panose="020B0303020203060203" pitchFamily="34" charset="0"/>
                <a:ea typeface="+mn-lt"/>
                <a:cs typeface="+mn-lt"/>
                <a:sym typeface="Poppins Bold"/>
              </a:rPr>
              <a:t>granen</a:t>
            </a:r>
            <a:r>
              <a:rPr lang="en-US" sz="1400" dirty="0">
                <a:solidFill>
                  <a:srgbClr val="000000"/>
                </a:solidFill>
                <a:latin typeface="Brandon Text Light" panose="020B0303020203060203" pitchFamily="34" charset="0"/>
                <a:ea typeface="+mn-lt"/>
                <a:cs typeface="+mn-lt"/>
                <a:sym typeface="Poppins Bold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Brandon Text Light" panose="020B0303020203060203" pitchFamily="34" charset="0"/>
                <a:ea typeface="+mn-lt"/>
                <a:cs typeface="+mn-lt"/>
                <a:sym typeface="Poppins Bold"/>
              </a:rPr>
              <a:t>uit</a:t>
            </a:r>
            <a:r>
              <a:rPr lang="en-US" sz="1400" dirty="0">
                <a:solidFill>
                  <a:srgbClr val="000000"/>
                </a:solidFill>
                <a:latin typeface="Brandon Text Light" panose="020B0303020203060203" pitchFamily="34" charset="0"/>
                <a:ea typeface="+mn-lt"/>
                <a:cs typeface="+mn-lt"/>
                <a:sym typeface="Poppins Bold"/>
              </a:rPr>
              <a:t> eigen </a:t>
            </a:r>
            <a:r>
              <a:rPr lang="en-US" sz="1400" dirty="0" err="1">
                <a:solidFill>
                  <a:srgbClr val="000000"/>
                </a:solidFill>
                <a:latin typeface="Brandon Text Light" panose="020B0303020203060203" pitchFamily="34" charset="0"/>
                <a:ea typeface="+mn-lt"/>
                <a:cs typeface="+mn-lt"/>
                <a:sym typeface="Poppins Bold"/>
              </a:rPr>
              <a:t>productie</a:t>
            </a:r>
            <a:endParaRPr lang="en-US" sz="1423" dirty="0">
              <a:solidFill>
                <a:srgbClr val="000000"/>
              </a:solidFill>
              <a:latin typeface="Brandon Text Light" panose="020B0303020203060203" pitchFamily="34" charset="0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1765"/>
              </a:lnSpc>
            </a:pPr>
            <a:endParaRPr lang="en-US" sz="1423" b="1" dirty="0">
              <a:solidFill>
                <a:srgbClr val="000000"/>
              </a:solidFill>
              <a:latin typeface="Brandon Text Light" panose="020B0303020203060203" pitchFamily="34" charset="0"/>
              <a:ea typeface="Poppins Bold"/>
              <a:cs typeface="Poppins Bold"/>
              <a:sym typeface="Poppins Bold"/>
            </a:endParaRPr>
          </a:p>
          <a:p>
            <a:pPr>
              <a:lnSpc>
                <a:spcPts val="1765"/>
              </a:lnSpc>
            </a:pPr>
            <a:r>
              <a:rPr lang="en-US" sz="1400" b="1" dirty="0" err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Asgehalte</a:t>
            </a:r>
            <a:r>
              <a:rPr lang="en-US" sz="1400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: </a:t>
            </a:r>
            <a:r>
              <a:rPr lang="en-US" sz="1400" dirty="0">
                <a:solidFill>
                  <a:srgbClr val="000000"/>
                </a:solidFill>
                <a:latin typeface="Brandon Text Light" panose="020B0303020203060203" pitchFamily="34" charset="0"/>
                <a:ea typeface="+mn-lt"/>
                <a:cs typeface="+mn-lt"/>
                <a:sym typeface="Poppins"/>
              </a:rPr>
              <a:t>Wit, </a:t>
            </a:r>
            <a:r>
              <a:rPr lang="en-US" sz="1400" dirty="0" err="1">
                <a:solidFill>
                  <a:srgbClr val="000000"/>
                </a:solidFill>
                <a:latin typeface="Brandon Text Light" panose="020B0303020203060203" pitchFamily="34" charset="0"/>
                <a:ea typeface="+mn-lt"/>
                <a:cs typeface="+mn-lt"/>
                <a:sym typeface="Poppins"/>
              </a:rPr>
              <a:t>halfvol</a:t>
            </a:r>
            <a:r>
              <a:rPr lang="en-US" sz="1400" dirty="0">
                <a:solidFill>
                  <a:srgbClr val="000000"/>
                </a:solidFill>
                <a:latin typeface="Brandon Text Light" panose="020B0303020203060203" pitchFamily="34" charset="0"/>
                <a:ea typeface="+mn-lt"/>
                <a:cs typeface="+mn-lt"/>
                <a:sym typeface="Poppins"/>
              </a:rPr>
              <a:t>, T65, T80, T110, T150</a:t>
            </a:r>
            <a:endParaRPr lang="en-US" sz="1423" dirty="0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4"/>
              </a:lnSpc>
            </a:pPr>
            <a:endParaRPr lang="en-US" sz="1400" dirty="0">
              <a:solidFill>
                <a:srgbClr val="000000"/>
              </a:solidFill>
              <a:latin typeface="Brandon Text Light" panose="020B0303020203060203" pitchFamily="34" charset="0"/>
              <a:ea typeface="Calibri"/>
              <a:cs typeface="Calibri"/>
              <a:sym typeface="Poppins Bold"/>
            </a:endParaRPr>
          </a:p>
          <a:p>
            <a:pPr>
              <a:lnSpc>
                <a:spcPts val="1765"/>
              </a:lnSpc>
            </a:pPr>
            <a:r>
              <a:rPr lang="en-US" sz="1400" b="1" dirty="0" err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Bezorgdagen</a:t>
            </a:r>
            <a:r>
              <a:rPr lang="en-US" sz="1400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: </a:t>
            </a:r>
            <a:r>
              <a:rPr lang="en-US" sz="1400" dirty="0" err="1">
                <a:solidFill>
                  <a:srgbClr val="000000"/>
                </a:solidFill>
                <a:latin typeface="Brandon Text Light" panose="020B0303020203060203" pitchFamily="34" charset="0"/>
                <a:ea typeface="+mn-lt"/>
                <a:cs typeface="+mn-lt"/>
                <a:sym typeface="Poppins Bold"/>
              </a:rPr>
              <a:t>Afhalen</a:t>
            </a:r>
            <a:r>
              <a:rPr lang="en-US" sz="1400" dirty="0">
                <a:solidFill>
                  <a:srgbClr val="000000"/>
                </a:solidFill>
                <a:latin typeface="Brandon Text Light" panose="020B0303020203060203" pitchFamily="34" charset="0"/>
                <a:ea typeface="+mn-lt"/>
                <a:cs typeface="+mn-lt"/>
                <a:sym typeface="Poppins Bold"/>
              </a:rPr>
              <a:t> op de </a:t>
            </a:r>
            <a:r>
              <a:rPr lang="en-US" sz="1400" dirty="0" err="1">
                <a:solidFill>
                  <a:srgbClr val="000000"/>
                </a:solidFill>
                <a:latin typeface="Brandon Text Light" panose="020B0303020203060203" pitchFamily="34" charset="0"/>
                <a:ea typeface="+mn-lt"/>
                <a:cs typeface="+mn-lt"/>
                <a:sym typeface="Poppins Bold"/>
              </a:rPr>
              <a:t>boerderij</a:t>
            </a:r>
            <a:r>
              <a:rPr lang="en-US" sz="1400" dirty="0">
                <a:solidFill>
                  <a:srgbClr val="000000"/>
                </a:solidFill>
                <a:latin typeface="Brandon Text Light" panose="020B0303020203060203" pitchFamily="34" charset="0"/>
                <a:ea typeface="+mn-lt"/>
                <a:cs typeface="+mn-lt"/>
                <a:sym typeface="Poppins Bold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Brandon Text Light" panose="020B0303020203060203" pitchFamily="34" charset="0"/>
                <a:ea typeface="+mn-lt"/>
                <a:cs typeface="+mn-lt"/>
                <a:sym typeface="Poppins Bold"/>
              </a:rPr>
              <a:t>besprekingen</a:t>
            </a:r>
            <a:r>
              <a:rPr lang="en-US" sz="1400" dirty="0">
                <a:solidFill>
                  <a:srgbClr val="000000"/>
                </a:solidFill>
                <a:latin typeface="Brandon Text Light" panose="020B0303020203060203" pitchFamily="34" charset="0"/>
                <a:ea typeface="+mn-lt"/>
                <a:cs typeface="+mn-lt"/>
                <a:sym typeface="Poppins Bold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Brandon Text Light" panose="020B0303020203060203" pitchFamily="34" charset="0"/>
                <a:ea typeface="+mn-lt"/>
                <a:cs typeface="+mn-lt"/>
                <a:sym typeface="Poppins Bold"/>
              </a:rPr>
              <a:t>mogelijk</a:t>
            </a:r>
            <a:endParaRPr lang="en-US" sz="1423" dirty="0">
              <a:solidFill>
                <a:srgbClr val="000000"/>
              </a:solidFill>
              <a:latin typeface="Brandon Text Light" panose="020B0303020203060203" pitchFamily="34" charset="0"/>
              <a:ea typeface="Poppins Bold"/>
              <a:cs typeface="Poppins Bold"/>
              <a:sym typeface="Poppins Bold"/>
            </a:endParaRPr>
          </a:p>
          <a:p>
            <a:pPr>
              <a:lnSpc>
                <a:spcPts val="1765"/>
              </a:lnSpc>
            </a:pPr>
            <a:endParaRPr lang="en-US" sz="1423" dirty="0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00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Franco: </a:t>
            </a:r>
            <a:r>
              <a:rPr lang="en-US" sz="1400" dirty="0" err="1">
                <a:solidFill>
                  <a:srgbClr val="000000"/>
                </a:solidFill>
                <a:latin typeface="Brandon Text Light" panose="020B0303020203060203" pitchFamily="34" charset="0"/>
                <a:ea typeface="+mn-lt"/>
                <a:cs typeface="+mn-lt"/>
                <a:sym typeface="Poppins"/>
              </a:rPr>
              <a:t>Te</a:t>
            </a:r>
            <a:r>
              <a:rPr lang="en-US" sz="1400" dirty="0">
                <a:solidFill>
                  <a:srgbClr val="000000"/>
                </a:solidFill>
                <a:latin typeface="Brandon Text Light" panose="020B0303020203060203" pitchFamily="34" charset="0"/>
                <a:ea typeface="+mn-lt"/>
                <a:cs typeface="+mn-lt"/>
                <a:sym typeface="Poppi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Brandon Text Light" panose="020B0303020203060203" pitchFamily="34" charset="0"/>
                <a:ea typeface="+mn-lt"/>
                <a:cs typeface="+mn-lt"/>
                <a:sym typeface="Poppins"/>
              </a:rPr>
              <a:t>bespreken</a:t>
            </a:r>
            <a:r>
              <a:rPr lang="en-US" sz="1400" dirty="0">
                <a:solidFill>
                  <a:srgbClr val="000000"/>
                </a:solidFill>
                <a:latin typeface="Brandon Text Light" panose="020B0303020203060203" pitchFamily="34" charset="0"/>
                <a:ea typeface="+mn-lt"/>
                <a:cs typeface="+mn-lt"/>
                <a:sym typeface="Poppi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Brandon Text Light" panose="020B0303020203060203" pitchFamily="34" charset="0"/>
                <a:ea typeface="+mn-lt"/>
                <a:cs typeface="+mn-lt"/>
                <a:sym typeface="Poppins"/>
              </a:rPr>
              <a:t>indien</a:t>
            </a:r>
            <a:r>
              <a:rPr lang="en-US" sz="1400" dirty="0">
                <a:solidFill>
                  <a:srgbClr val="000000"/>
                </a:solidFill>
                <a:latin typeface="Brandon Text Light" panose="020B0303020203060203" pitchFamily="34" charset="0"/>
                <a:ea typeface="+mn-lt"/>
                <a:cs typeface="+mn-lt"/>
                <a:sym typeface="Poppins"/>
              </a:rPr>
              <a:t> levering</a:t>
            </a:r>
            <a:endParaRPr lang="en-US" sz="1400" dirty="0">
              <a:solidFill>
                <a:srgbClr val="000000"/>
              </a:solidFill>
              <a:latin typeface="Brandon Text Light" panose="020B0303020203060203" pitchFamily="34" charset="0"/>
              <a:ea typeface="+mn-lt"/>
              <a:cs typeface="+mn-lt"/>
            </a:endParaRPr>
          </a:p>
          <a:p>
            <a:pPr>
              <a:lnSpc>
                <a:spcPts val="1765"/>
              </a:lnSpc>
            </a:pPr>
            <a:endParaRPr lang="en-US" sz="1423" dirty="0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1765"/>
              </a:lnSpc>
            </a:pPr>
            <a:r>
              <a:rPr lang="en-US" sz="1400" b="1" dirty="0" err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Biologisch</a:t>
            </a:r>
            <a:r>
              <a:rPr lang="en-US" sz="1400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assortiment</a:t>
            </a:r>
            <a:r>
              <a:rPr lang="en-US" sz="1400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? </a:t>
            </a:r>
            <a:r>
              <a:rPr lang="en-US" sz="1400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Nee</a:t>
            </a:r>
            <a:endParaRPr lang="en-US" sz="1400" dirty="0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 Bold"/>
            </a:endParaRPr>
          </a:p>
          <a:p>
            <a:pPr>
              <a:lnSpc>
                <a:spcPts val="1764"/>
              </a:lnSpc>
            </a:pPr>
            <a:endParaRPr lang="en-US" sz="1400" b="1" dirty="0">
              <a:solidFill>
                <a:srgbClr val="000000"/>
              </a:solidFill>
              <a:latin typeface="Brandon Text Light" panose="020B0303020203060203" pitchFamily="34" charset="0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1765"/>
              </a:lnSpc>
            </a:pPr>
            <a:r>
              <a:rPr lang="en-US" sz="1423" b="1" dirty="0" err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Gestabiliseerd</a:t>
            </a:r>
            <a:r>
              <a: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1423" b="1" dirty="0" err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meel</a:t>
            </a:r>
            <a:r>
              <a: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? </a:t>
            </a:r>
            <a:r>
              <a: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Nee</a:t>
            </a:r>
          </a:p>
          <a:p>
            <a:pPr algn="l">
              <a:lnSpc>
                <a:spcPts val="1765"/>
              </a:lnSpc>
              <a:spcBef>
                <a:spcPct val="0"/>
              </a:spcBef>
            </a:pPr>
            <a:r>
              <a: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4E0369-9A3B-ECA4-6D8D-32695575DB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490" t="800" r="2451" b="33600"/>
          <a:stretch>
            <a:fillRect/>
          </a:stretch>
        </p:blipFill>
        <p:spPr>
          <a:xfrm>
            <a:off x="3887860" y="1345626"/>
            <a:ext cx="3290624" cy="2697295"/>
          </a:xfrm>
          <a:prstGeom prst="rect">
            <a:avLst/>
          </a:prstGeom>
        </p:spPr>
      </p:pic>
      <p:sp>
        <p:nvSpPr>
          <p:cNvPr id="60" name="Freeform 7">
            <a:extLst>
              <a:ext uri="{FF2B5EF4-FFF2-40B4-BE49-F238E27FC236}">
                <a16:creationId xmlns:a16="http://schemas.microsoft.com/office/drawing/2014/main" id="{D1BDA1DE-C86C-2592-8C80-98C568D3A03F}"/>
              </a:ext>
            </a:extLst>
          </p:cNvPr>
          <p:cNvSpPr/>
          <p:nvPr/>
        </p:nvSpPr>
        <p:spPr>
          <a:xfrm>
            <a:off x="364082" y="7276941"/>
            <a:ext cx="3311595" cy="1426747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rgbClr val="59BAA3"/>
            </a:solidFill>
          </a:ln>
        </p:spPr>
        <p:txBody>
          <a:bodyPr/>
          <a:lstStyle/>
          <a:p>
            <a:endParaRPr lang="fr-BE"/>
          </a:p>
        </p:txBody>
      </p:sp>
      <p:pic>
        <p:nvPicPr>
          <p:cNvPr id="62" name="Graphic 61" descr="Receiver with solid fill">
            <a:extLst>
              <a:ext uri="{FF2B5EF4-FFF2-40B4-BE49-F238E27FC236}">
                <a16:creationId xmlns:a16="http://schemas.microsoft.com/office/drawing/2014/main" id="{67C43F6E-50AA-29BC-8718-9DE4748D2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9845" y="7833185"/>
            <a:ext cx="275845" cy="275845"/>
          </a:xfrm>
          <a:prstGeom prst="rect">
            <a:avLst/>
          </a:prstGeom>
        </p:spPr>
      </p:pic>
      <p:pic>
        <p:nvPicPr>
          <p:cNvPr id="64" name="Graphic 63" descr="Envelope with solid fill">
            <a:extLst>
              <a:ext uri="{FF2B5EF4-FFF2-40B4-BE49-F238E27FC236}">
                <a16:creationId xmlns:a16="http://schemas.microsoft.com/office/drawing/2014/main" id="{A9295511-E0F7-CB5B-8734-2FB13E8EC5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3553" y="7403010"/>
            <a:ext cx="292137" cy="292137"/>
          </a:xfrm>
          <a:prstGeom prst="rect">
            <a:avLst/>
          </a:prstGeom>
        </p:spPr>
      </p:pic>
      <p:pic>
        <p:nvPicPr>
          <p:cNvPr id="66" name="Graphic 65" descr="World with solid fill">
            <a:extLst>
              <a:ext uri="{FF2B5EF4-FFF2-40B4-BE49-F238E27FC236}">
                <a16:creationId xmlns:a16="http://schemas.microsoft.com/office/drawing/2014/main" id="{09A56E7C-313F-6DF8-4938-2562B790A6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3552" y="8241209"/>
            <a:ext cx="292138" cy="292138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5525B59B-B0A5-478F-137E-B620421AE705}"/>
              </a:ext>
            </a:extLst>
          </p:cNvPr>
          <p:cNvSpPr txBox="1"/>
          <p:nvPr/>
        </p:nvSpPr>
        <p:spPr>
          <a:xfrm>
            <a:off x="982165" y="7801996"/>
            <a:ext cx="3793524" cy="3818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2256"/>
              </a:lnSpc>
              <a:spcBef>
                <a:spcPct val="0"/>
              </a:spcBef>
            </a:pPr>
            <a:r>
              <a:rPr lang="en-US" sz="1400" b="1">
                <a:solidFill>
                  <a:srgbClr val="59BAA3"/>
                </a:solidFill>
                <a:latin typeface="Brandon Text Light"/>
                <a:ea typeface="Poppins"/>
                <a:cs typeface="Poppins"/>
                <a:sym typeface="Poppins"/>
              </a:rPr>
              <a:t> </a:t>
            </a:r>
            <a:r>
              <a:rPr lang="en-US" sz="1400">
                <a:solidFill>
                  <a:srgbClr val="59BAA3"/>
                </a:solidFill>
                <a:latin typeface="Brandon Text Light"/>
                <a:ea typeface="Calibri"/>
                <a:cs typeface="Calibri"/>
              </a:rPr>
              <a:t>0477 36 39 71</a:t>
            </a:r>
            <a:endParaRPr lang="en-US" sz="1400">
              <a:solidFill>
                <a:srgbClr val="59BAA3"/>
              </a:solidFill>
              <a:latin typeface="Brandon Text Light"/>
              <a:ea typeface="Poppins"/>
              <a:cs typeface="Poppins"/>
              <a:sym typeface="Poppin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C8AF92F-001C-BC87-4BD1-F19A41D005BB}"/>
              </a:ext>
            </a:extLst>
          </p:cNvPr>
          <p:cNvSpPr txBox="1"/>
          <p:nvPr/>
        </p:nvSpPr>
        <p:spPr>
          <a:xfrm>
            <a:off x="1002914" y="8215879"/>
            <a:ext cx="3793524" cy="5828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>
                <a:solidFill>
                  <a:srgbClr val="59BAA3"/>
                </a:solidFill>
                <a:latin typeface="Brandon Text Light"/>
                <a:cs typeface="Poppins"/>
                <a:sym typeface="Poppi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Ferme de Warelles</a:t>
            </a:r>
            <a:endParaRPr lang="en-US"/>
          </a:p>
          <a:p>
            <a:pPr>
              <a:lnSpc>
                <a:spcPts val="2256"/>
              </a:lnSpc>
              <a:spcBef>
                <a:spcPct val="0"/>
              </a:spcBef>
            </a:pPr>
            <a:endParaRPr lang="en-US" sz="1400">
              <a:solidFill>
                <a:srgbClr val="59BAA3"/>
              </a:solidFill>
              <a:latin typeface="Brandon Text Light" panose="020B0303020203060203" pitchFamily="34" charset="0"/>
              <a:ea typeface="Poppins"/>
              <a:cs typeface="Poppin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97F0000-F9D0-6720-7ECA-AA75D8367510}"/>
              </a:ext>
            </a:extLst>
          </p:cNvPr>
          <p:cNvSpPr txBox="1"/>
          <p:nvPr/>
        </p:nvSpPr>
        <p:spPr>
          <a:xfrm>
            <a:off x="982142" y="7430062"/>
            <a:ext cx="2527102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 b="1" dirty="0">
                <a:solidFill>
                  <a:srgbClr val="59BAA3"/>
                </a:solidFill>
                <a:latin typeface="Brandon Text Light"/>
                <a:ea typeface="Poppins Bold"/>
                <a:cs typeface="Poppins Bold"/>
                <a:sym typeface="Poppins Bold"/>
              </a:rPr>
              <a:t> </a:t>
            </a:r>
            <a:r>
              <a:rPr lang="en-US" sz="1400" dirty="0">
                <a:solidFill>
                  <a:srgbClr val="59BAA3"/>
                </a:solidFill>
                <a:latin typeface="Brandon Text Light"/>
                <a:ea typeface="Calibri"/>
                <a:cs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fermedewarelles@gmail.com</a:t>
            </a:r>
            <a:r>
              <a:rPr lang="en-US" sz="1400" dirty="0">
                <a:solidFill>
                  <a:srgbClr val="59BAA3"/>
                </a:solidFill>
                <a:latin typeface="Brandon Text Light"/>
                <a:ea typeface="Calibri"/>
                <a:cs typeface="Calibri"/>
              </a:rPr>
              <a:t> </a:t>
            </a:r>
            <a:endParaRPr lang="en-US" sz="1400" dirty="0">
              <a:solidFill>
                <a:srgbClr val="59BAA3"/>
              </a:solidFill>
              <a:latin typeface="Brandon Text Light"/>
            </a:endParaRPr>
          </a:p>
          <a:p>
            <a:endParaRPr lang="en-US" sz="1400" b="1" dirty="0">
              <a:solidFill>
                <a:srgbClr val="59BAA3"/>
              </a:solidFill>
              <a:latin typeface="Brandon Text Light" panose="020B0303020203060203" pitchFamily="34" charset="0"/>
              <a:ea typeface="Poppins"/>
              <a:cs typeface="Poppins Bold"/>
            </a:endParaRPr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7AD195E8-59BA-52FC-5D4B-B4A5E1379645}"/>
              </a:ext>
            </a:extLst>
          </p:cNvPr>
          <p:cNvSpPr/>
          <p:nvPr/>
        </p:nvSpPr>
        <p:spPr>
          <a:xfrm>
            <a:off x="6628339" y="9829936"/>
            <a:ext cx="931661" cy="931661"/>
          </a:xfrm>
          <a:custGeom>
            <a:avLst/>
            <a:gdLst/>
            <a:ahLst/>
            <a:cxnLst/>
            <a:rect l="l" t="t" r="r" b="b"/>
            <a:pathLst>
              <a:path w="931661" h="931661">
                <a:moveTo>
                  <a:pt x="0" y="0"/>
                </a:moveTo>
                <a:lnTo>
                  <a:pt x="931661" y="0"/>
                </a:lnTo>
                <a:lnTo>
                  <a:pt x="931661" y="931661"/>
                </a:lnTo>
                <a:lnTo>
                  <a:pt x="0" y="93166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33348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F71E0-D523-1CBB-3ABE-88E05D147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86D7B14-8FD8-F3AD-7034-C654B069C129}"/>
              </a:ext>
            </a:extLst>
          </p:cNvPr>
          <p:cNvSpPr/>
          <p:nvPr/>
        </p:nvSpPr>
        <p:spPr>
          <a:xfrm>
            <a:off x="6628339" y="9829936"/>
            <a:ext cx="931661" cy="931661"/>
          </a:xfrm>
          <a:custGeom>
            <a:avLst/>
            <a:gdLst/>
            <a:ahLst/>
            <a:cxnLst/>
            <a:rect l="l" t="t" r="r" b="b"/>
            <a:pathLst>
              <a:path w="931661" h="931661">
                <a:moveTo>
                  <a:pt x="0" y="0"/>
                </a:moveTo>
                <a:lnTo>
                  <a:pt x="931661" y="0"/>
                </a:lnTo>
                <a:lnTo>
                  <a:pt x="931661" y="931661"/>
                </a:lnTo>
                <a:lnTo>
                  <a:pt x="0" y="9316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024F07D-5531-EC6D-8F1C-1A4F07CC3A0E}"/>
              </a:ext>
            </a:extLst>
          </p:cNvPr>
          <p:cNvSpPr/>
          <p:nvPr/>
        </p:nvSpPr>
        <p:spPr>
          <a:xfrm>
            <a:off x="317583" y="2254439"/>
            <a:ext cx="3423506" cy="5277393"/>
          </a:xfrm>
          <a:custGeom>
            <a:avLst/>
            <a:gdLst/>
            <a:ahLst/>
            <a:cxnLst/>
            <a:rect l="l" t="t" r="r" b="b"/>
            <a:pathLst>
              <a:path w="1204277" h="1787934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1702689"/>
                </a:lnTo>
                <a:cubicBezTo>
                  <a:pt x="1204277" y="1725298"/>
                  <a:pt x="1195296" y="1746980"/>
                  <a:pt x="1179310" y="1762966"/>
                </a:cubicBezTo>
                <a:cubicBezTo>
                  <a:pt x="1163323" y="1778953"/>
                  <a:pt x="1141641" y="1787934"/>
                  <a:pt x="1119033" y="1787934"/>
                </a:cubicBezTo>
                <a:lnTo>
                  <a:pt x="85244" y="1787934"/>
                </a:lnTo>
                <a:cubicBezTo>
                  <a:pt x="38165" y="1787934"/>
                  <a:pt x="0" y="1749769"/>
                  <a:pt x="0" y="1702689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</p:spPr>
        <p:txBody>
          <a:bodyPr/>
          <a:lstStyle/>
          <a:p>
            <a:endParaRPr lang="fr-BE">
              <a:solidFill>
                <a:srgbClr val="000000"/>
              </a:solidFill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B8C0AB8A-5549-CC8C-9D7B-90CCC3E59D64}"/>
              </a:ext>
            </a:extLst>
          </p:cNvPr>
          <p:cNvSpPr txBox="1"/>
          <p:nvPr/>
        </p:nvSpPr>
        <p:spPr>
          <a:xfrm>
            <a:off x="0" y="477266"/>
            <a:ext cx="7560000" cy="555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3"/>
              </a:lnSpc>
            </a:pPr>
            <a:r>
              <a:rPr lang="en-US" sz="4400" b="1">
                <a:solidFill>
                  <a:srgbClr val="59BAA3"/>
                </a:solidFill>
                <a:latin typeface="Brandon Text Light"/>
                <a:ea typeface="Poppins"/>
                <a:cs typeface="Poppins"/>
                <a:sym typeface="Poppins"/>
              </a:rPr>
              <a:t>HISTOIRE D'UN GRAIN</a:t>
            </a:r>
          </a:p>
        </p:txBody>
      </p:sp>
      <p:pic>
        <p:nvPicPr>
          <p:cNvPr id="21" name="Image 20" descr="Une image contenant habits, plein air, chaussures, personne">
            <a:extLst>
              <a:ext uri="{FF2B5EF4-FFF2-40B4-BE49-F238E27FC236}">
                <a16:creationId xmlns:a16="http://schemas.microsoft.com/office/drawing/2014/main" id="{C17FB9DA-7912-6C17-3D37-344607A5E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7" b="567"/>
          <a:stretch>
            <a:fillRect/>
          </a:stretch>
        </p:blipFill>
        <p:spPr>
          <a:xfrm>
            <a:off x="303269" y="1328045"/>
            <a:ext cx="3299612" cy="2707132"/>
          </a:xfrm>
          <a:prstGeom prst="rect">
            <a:avLst/>
          </a:prstGeom>
        </p:spPr>
      </p:pic>
      <p:sp>
        <p:nvSpPr>
          <p:cNvPr id="20" name="Freeform 7">
            <a:extLst>
              <a:ext uri="{FF2B5EF4-FFF2-40B4-BE49-F238E27FC236}">
                <a16:creationId xmlns:a16="http://schemas.microsoft.com/office/drawing/2014/main" id="{046EA595-97E9-1285-DD99-02644B72E265}"/>
              </a:ext>
            </a:extLst>
          </p:cNvPr>
          <p:cNvSpPr/>
          <p:nvPr/>
        </p:nvSpPr>
        <p:spPr>
          <a:xfrm>
            <a:off x="306545" y="4436946"/>
            <a:ext cx="3311595" cy="5282985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BD121730-483A-AE8A-11AC-2AF692A63D80}"/>
              </a:ext>
            </a:extLst>
          </p:cNvPr>
          <p:cNvSpPr/>
          <p:nvPr/>
        </p:nvSpPr>
        <p:spPr>
          <a:xfrm>
            <a:off x="3852728" y="1330282"/>
            <a:ext cx="3328058" cy="5282985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FA38A0C6-6A17-A1F0-1FB2-7CF9D79CC8E5}"/>
              </a:ext>
            </a:extLst>
          </p:cNvPr>
          <p:cNvSpPr/>
          <p:nvPr/>
        </p:nvSpPr>
        <p:spPr>
          <a:xfrm>
            <a:off x="3860384" y="7023117"/>
            <a:ext cx="3311595" cy="1426747"/>
          </a:xfrm>
          <a:custGeom>
            <a:avLst/>
            <a:gdLst/>
            <a:ahLst/>
            <a:cxnLst/>
            <a:rect l="l" t="t" r="r" b="b"/>
            <a:pathLst>
              <a:path w="1204277" h="2101980">
                <a:moveTo>
                  <a:pt x="85244" y="0"/>
                </a:moveTo>
                <a:lnTo>
                  <a:pt x="1119033" y="0"/>
                </a:lnTo>
                <a:cubicBezTo>
                  <a:pt x="1166112" y="0"/>
                  <a:pt x="1204277" y="38165"/>
                  <a:pt x="1204277" y="85244"/>
                </a:cubicBezTo>
                <a:lnTo>
                  <a:pt x="1204277" y="2016736"/>
                </a:lnTo>
                <a:cubicBezTo>
                  <a:pt x="1204277" y="2063815"/>
                  <a:pt x="1166112" y="2101980"/>
                  <a:pt x="1119033" y="2101980"/>
                </a:cubicBezTo>
                <a:lnTo>
                  <a:pt x="85244" y="2101980"/>
                </a:lnTo>
                <a:cubicBezTo>
                  <a:pt x="38165" y="2101980"/>
                  <a:pt x="0" y="2063815"/>
                  <a:pt x="0" y="2016736"/>
                </a:cubicBezTo>
                <a:lnTo>
                  <a:pt x="0" y="85244"/>
                </a:lnTo>
                <a:cubicBezTo>
                  <a:pt x="0" y="38165"/>
                  <a:pt x="38165" y="0"/>
                  <a:pt x="85244" y="0"/>
                </a:cubicBezTo>
                <a:close/>
              </a:path>
            </a:pathLst>
          </a:custGeom>
          <a:noFill/>
          <a:ln w="19050">
            <a:solidFill>
              <a:srgbClr val="59BAA3"/>
            </a:solidFill>
          </a:ln>
        </p:spPr>
        <p:txBody>
          <a:bodyPr/>
          <a:lstStyle/>
          <a:p>
            <a:endParaRPr lang="fr-BE"/>
          </a:p>
        </p:txBody>
      </p:sp>
      <p:pic>
        <p:nvPicPr>
          <p:cNvPr id="23" name="Graphic 22" descr="Receiver with solid fill">
            <a:extLst>
              <a:ext uri="{FF2B5EF4-FFF2-40B4-BE49-F238E27FC236}">
                <a16:creationId xmlns:a16="http://schemas.microsoft.com/office/drawing/2014/main" id="{DC20603D-7704-129F-409C-FB568308C5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6147" y="7546478"/>
            <a:ext cx="275845" cy="275845"/>
          </a:xfrm>
          <a:prstGeom prst="rect">
            <a:avLst/>
          </a:prstGeom>
        </p:spPr>
      </p:pic>
      <p:pic>
        <p:nvPicPr>
          <p:cNvPr id="25" name="Graphic 24" descr="Envelope with solid fill">
            <a:extLst>
              <a:ext uri="{FF2B5EF4-FFF2-40B4-BE49-F238E27FC236}">
                <a16:creationId xmlns:a16="http://schemas.microsoft.com/office/drawing/2014/main" id="{09B85AEF-E76C-FA41-2227-4EBCBE8B00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69855" y="7149186"/>
            <a:ext cx="292137" cy="292137"/>
          </a:xfrm>
          <a:prstGeom prst="rect">
            <a:avLst/>
          </a:prstGeom>
        </p:spPr>
      </p:pic>
      <p:pic>
        <p:nvPicPr>
          <p:cNvPr id="28" name="Graphic 27" descr="World with solid fill">
            <a:extLst>
              <a:ext uri="{FF2B5EF4-FFF2-40B4-BE49-F238E27FC236}">
                <a16:creationId xmlns:a16="http://schemas.microsoft.com/office/drawing/2014/main" id="{ECB86E85-12DB-F633-A09D-68E2F1E301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69854" y="7987385"/>
            <a:ext cx="292138" cy="29213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5EAD323-5B62-600F-8F0C-B165DB13F881}"/>
              </a:ext>
            </a:extLst>
          </p:cNvPr>
          <p:cNvSpPr txBox="1"/>
          <p:nvPr/>
        </p:nvSpPr>
        <p:spPr>
          <a:xfrm>
            <a:off x="4478467" y="7548172"/>
            <a:ext cx="3793524" cy="3818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2256"/>
              </a:lnSpc>
              <a:spcBef>
                <a:spcPct val="0"/>
              </a:spcBef>
            </a:pPr>
            <a:r>
              <a:rPr lang="en-US" sz="1400" b="1">
                <a:solidFill>
                  <a:srgbClr val="59BAA3"/>
                </a:solidFill>
                <a:latin typeface="Brandon Text Light"/>
                <a:ea typeface="Poppins"/>
                <a:cs typeface="Poppins"/>
                <a:sym typeface="Poppins"/>
              </a:rPr>
              <a:t> </a:t>
            </a:r>
            <a:r>
              <a:rPr lang="en-US" sz="1400">
                <a:solidFill>
                  <a:srgbClr val="59BAA3"/>
                </a:solidFill>
                <a:latin typeface="Brandon Text Light"/>
                <a:ea typeface="Calibri"/>
                <a:cs typeface="Calibri"/>
              </a:rPr>
              <a:t>0465/09.41.03</a:t>
            </a:r>
            <a:endParaRPr lang="en-US" sz="1400">
              <a:solidFill>
                <a:srgbClr val="59BAA3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1DC4F8D-BF50-BA90-E05F-4100BCE23584}"/>
              </a:ext>
            </a:extLst>
          </p:cNvPr>
          <p:cNvSpPr txBox="1"/>
          <p:nvPr/>
        </p:nvSpPr>
        <p:spPr>
          <a:xfrm>
            <a:off x="4482762" y="7962055"/>
            <a:ext cx="3793524" cy="5828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>
                <a:solidFill>
                  <a:srgbClr val="59BAA3"/>
                </a:solidFill>
                <a:latin typeface="Brandon Text Light"/>
                <a:ea typeface="+mn-lt"/>
                <a:cs typeface="+mn-lt"/>
                <a:sym typeface="Poppin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Histoire d'un Grain</a:t>
            </a:r>
            <a:endParaRPr lang="en-US">
              <a:latin typeface="Calibri"/>
              <a:ea typeface="Calibri"/>
              <a:cs typeface="Calibri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ts val="2256"/>
              </a:lnSpc>
              <a:spcBef>
                <a:spcPct val="0"/>
              </a:spcBef>
            </a:pPr>
            <a:endParaRPr lang="en-US" sz="1400">
              <a:solidFill>
                <a:srgbClr val="59BAA3"/>
              </a:solidFill>
              <a:latin typeface="Brandon Text Light" panose="020B0303020203060203" pitchFamily="34" charset="0"/>
              <a:ea typeface="Poppins"/>
              <a:cs typeface="Poppin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B6CC737-3A88-D1D9-3733-DB49E2224953}"/>
              </a:ext>
            </a:extLst>
          </p:cNvPr>
          <p:cNvSpPr txBox="1"/>
          <p:nvPr/>
        </p:nvSpPr>
        <p:spPr>
          <a:xfrm>
            <a:off x="4461991" y="7143355"/>
            <a:ext cx="2469972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 b="1">
                <a:solidFill>
                  <a:srgbClr val="59BAA3"/>
                </a:solidFill>
                <a:latin typeface="Brandon Text Light"/>
                <a:ea typeface="Poppins Bold"/>
                <a:cs typeface="Poppins Bold"/>
                <a:sym typeface="Poppins Bold"/>
              </a:rPr>
              <a:t> </a:t>
            </a:r>
            <a:r>
              <a:rPr lang="en-US" sz="1400">
                <a:solidFill>
                  <a:srgbClr val="59BAA3"/>
                </a:solidFill>
                <a:latin typeface="Brandon Text Light"/>
                <a:ea typeface="Calibri"/>
                <a:cs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renaud@histoiredungrain.be</a:t>
            </a:r>
            <a:endParaRPr lang="en-US" sz="1400">
              <a:solidFill>
                <a:srgbClr val="000000"/>
              </a:solidFill>
              <a:latin typeface="Brandon Text Light"/>
            </a:endParaRPr>
          </a:p>
          <a:p>
            <a:endParaRPr lang="en-US" sz="1400" b="1">
              <a:solidFill>
                <a:srgbClr val="59BAA3"/>
              </a:solidFill>
              <a:latin typeface="Brandon Text Light" panose="020B0303020203060203" pitchFamily="34" charset="0"/>
              <a:ea typeface="Poppins"/>
              <a:cs typeface="Poppins Bold"/>
            </a:endParaRPr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958AF3BF-AFB4-902D-3257-671AEEFAABEC}"/>
              </a:ext>
            </a:extLst>
          </p:cNvPr>
          <p:cNvSpPr txBox="1"/>
          <p:nvPr/>
        </p:nvSpPr>
        <p:spPr>
          <a:xfrm>
            <a:off x="398264" y="4694711"/>
            <a:ext cx="2996909" cy="5019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65"/>
              </a:lnSpc>
            </a:pPr>
            <a:r>
              <a:rPr lang="en-US" sz="1400" b="1" dirty="0" err="1">
                <a:solidFill>
                  <a:srgbClr val="000000"/>
                </a:solidFill>
                <a:latin typeface="Brandon Text Light"/>
                <a:ea typeface="Poppins Bold"/>
                <a:cs typeface="Poppins Bold"/>
                <a:sym typeface="Poppins Bold"/>
              </a:rPr>
              <a:t>Plaats</a:t>
            </a:r>
            <a:r>
              <a:rPr lang="en-US" sz="1400" dirty="0">
                <a:solidFill>
                  <a:srgbClr val="000000"/>
                </a:solidFill>
                <a:latin typeface="Brandon Text Light"/>
                <a:ea typeface="Poppins"/>
                <a:cs typeface="Poppins"/>
                <a:sym typeface="Poppins"/>
              </a:rPr>
              <a:t>: </a:t>
            </a:r>
            <a:r>
              <a:rPr lang="en-US" sz="1400" dirty="0" err="1">
                <a:solidFill>
                  <a:srgbClr val="000000"/>
                </a:solidFill>
                <a:latin typeface="Brandon Text Light"/>
                <a:ea typeface="Poppins"/>
                <a:cs typeface="Poppins"/>
                <a:sym typeface="Poppins"/>
              </a:rPr>
              <a:t>Aalter</a:t>
            </a:r>
            <a:endParaRPr lang="en-US" sz="1400" dirty="0">
              <a:solidFill>
                <a:srgbClr val="000000"/>
              </a:solidFill>
              <a:latin typeface="Brandon Text Light"/>
              <a:ea typeface="Poppins"/>
              <a:cs typeface="Poppins"/>
            </a:endParaRPr>
          </a:p>
          <a:p>
            <a:pPr algn="l">
              <a:lnSpc>
                <a:spcPts val="1765"/>
              </a:lnSpc>
            </a:pPr>
            <a:endParaRPr lang="en-US" sz="1423" dirty="0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23" b="1" dirty="0" err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Molentype</a:t>
            </a:r>
            <a:r>
              <a: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:</a:t>
            </a:r>
            <a:r>
              <a: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Op </a:t>
            </a:r>
            <a:r>
              <a:rPr lang="en-US" sz="1423" dirty="0" err="1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steen</a:t>
            </a:r>
            <a:endParaRPr lang="en-US" sz="1423" dirty="0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1765"/>
              </a:lnSpc>
            </a:pPr>
            <a:endParaRPr lang="en-US" sz="1423" dirty="0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23" b="1" dirty="0" err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Meelsoort</a:t>
            </a:r>
            <a:r>
              <a: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: </a:t>
            </a:r>
            <a:r>
              <a:rPr lang="nl-NL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Tarwe, spelt, rogge</a:t>
            </a:r>
          </a:p>
          <a:p>
            <a:pPr>
              <a:lnSpc>
                <a:spcPts val="1765"/>
              </a:lnSpc>
            </a:pPr>
            <a:endParaRPr lang="en-US" sz="1423" dirty="0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23" b="1" dirty="0" err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Oorsprong</a:t>
            </a:r>
            <a:r>
              <a: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1423" b="1" dirty="0" err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meel</a:t>
            </a:r>
            <a:r>
              <a: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: </a:t>
            </a:r>
            <a:r>
              <a:rPr lang="nl-NL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100% Wallonië</a:t>
            </a:r>
            <a:endParaRPr lang="en-US" sz="1423" dirty="0">
              <a:solidFill>
                <a:srgbClr val="000000"/>
              </a:solidFill>
              <a:latin typeface="Brandon Text Light" panose="020B0303020203060203" pitchFamily="34" charset="0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1765"/>
              </a:lnSpc>
            </a:pPr>
            <a:endParaRPr lang="en-US" sz="1423" b="1" dirty="0">
              <a:solidFill>
                <a:srgbClr val="000000"/>
              </a:solidFill>
              <a:latin typeface="Brandon Text Light" panose="020B0303020203060203" pitchFamily="34" charset="0"/>
              <a:ea typeface="Poppins Bold"/>
              <a:cs typeface="Poppins Bold"/>
              <a:sym typeface="Poppins Bold"/>
            </a:endParaRPr>
          </a:p>
          <a:p>
            <a:pPr>
              <a:lnSpc>
                <a:spcPts val="1765"/>
              </a:lnSpc>
            </a:pPr>
            <a:r>
              <a:rPr lang="en-US" sz="1423" b="1" dirty="0" err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Asgehalte</a:t>
            </a:r>
            <a:r>
              <a: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: </a:t>
            </a:r>
            <a:r>
              <a:rPr lang="nl-NL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Halfvol of volkoren. Geen witte bloem.</a:t>
            </a:r>
            <a:r>
              <a:rPr lang="fr-BE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.</a:t>
            </a:r>
            <a:endParaRPr lang="en-US" sz="1423" dirty="0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1765"/>
              </a:lnSpc>
            </a:pPr>
            <a:endParaRPr lang="en-US" sz="1423" dirty="0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23" b="1" dirty="0" err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Bezorgdagen</a:t>
            </a:r>
            <a:r>
              <a: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: </a:t>
            </a:r>
            <a:r>
              <a:rPr lang="nl-NL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Levering via Phanasem op maandag, woensdag en vrijdag</a:t>
            </a:r>
            <a:endParaRPr lang="en-US" sz="1423" dirty="0">
              <a:solidFill>
                <a:srgbClr val="000000"/>
              </a:solidFill>
              <a:latin typeface="Brandon Text Light" panose="020B0303020203060203" pitchFamily="34" charset="0"/>
              <a:ea typeface="Poppins Bold"/>
              <a:cs typeface="Poppins Bold"/>
              <a:sym typeface="Poppins Bold"/>
            </a:endParaRPr>
          </a:p>
          <a:p>
            <a:pPr>
              <a:lnSpc>
                <a:spcPts val="1765"/>
              </a:lnSpc>
            </a:pPr>
            <a:endParaRPr lang="en-US" sz="1423" dirty="0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Franco: </a:t>
            </a:r>
            <a:r>
              <a:rPr lang="pt-BR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Phanasem (min 250kg) </a:t>
            </a:r>
            <a:endParaRPr lang="nl-NL" sz="1423" dirty="0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endParaRPr lang="en-US" sz="1423" dirty="0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1765"/>
              </a:lnSpc>
            </a:pPr>
            <a:r>
              <a:rPr lang="en-US" sz="1423" b="1" dirty="0" err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Biologisch</a:t>
            </a:r>
            <a:r>
              <a: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1423" b="1" dirty="0" err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assortiment</a:t>
            </a:r>
            <a:r>
              <a: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? </a:t>
            </a:r>
            <a:r>
              <a: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100% </a:t>
            </a:r>
            <a:r>
              <a:rPr lang="en-US" sz="1423" dirty="0" err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biologisch</a:t>
            </a:r>
            <a:endParaRPr lang="en-US" sz="1423" dirty="0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1765"/>
              </a:lnSpc>
            </a:pPr>
            <a:endParaRPr lang="en-US" sz="1423" dirty="0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1765"/>
              </a:lnSpc>
            </a:pPr>
            <a:r>
              <a:rPr lang="en-US" sz="1423" b="1" dirty="0" err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Gestabiliseerd</a:t>
            </a:r>
            <a:r>
              <a: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</a:t>
            </a:r>
            <a:r>
              <a:rPr lang="en-US" sz="1423" b="1" dirty="0" err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meel</a:t>
            </a:r>
            <a:r>
              <a:rPr lang="en-US" sz="1423" b="1" dirty="0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? </a:t>
            </a:r>
            <a:r>
              <a: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Nee</a:t>
            </a:r>
          </a:p>
          <a:p>
            <a:pPr algn="l">
              <a:lnSpc>
                <a:spcPts val="1765"/>
              </a:lnSpc>
              <a:spcBef>
                <a:spcPct val="0"/>
              </a:spcBef>
            </a:pPr>
            <a:r>
              <a:rPr lang="en-US" sz="1423" dirty="0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7A737A00-26C1-F086-4BBC-053D0FE0EFF2}"/>
              </a:ext>
            </a:extLst>
          </p:cNvPr>
          <p:cNvSpPr txBox="1"/>
          <p:nvPr/>
        </p:nvSpPr>
        <p:spPr>
          <a:xfrm>
            <a:off x="4114562" y="1582224"/>
            <a:ext cx="3040470" cy="4847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65"/>
              </a:lnSpc>
            </a:pPr>
            <a:r>
              <a:rPr lang="en-US" sz="1423" b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Lieu </a:t>
            </a:r>
            <a:r>
              <a: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: </a:t>
            </a:r>
            <a:r>
              <a:rPr lang="en-US" sz="1423" err="1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Thimister</a:t>
            </a:r>
            <a:r>
              <a: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-Clermont</a:t>
            </a:r>
          </a:p>
          <a:p>
            <a:pPr algn="l">
              <a:lnSpc>
                <a:spcPts val="1765"/>
              </a:lnSpc>
            </a:pPr>
            <a:endParaRPr lang="en-US" sz="1423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1765"/>
              </a:lnSpc>
            </a:pPr>
            <a:r>
              <a:rPr lang="en-US" sz="1423" b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Type de moulin : </a:t>
            </a:r>
            <a:r>
              <a: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Sur </a:t>
            </a:r>
            <a:r>
              <a:rPr lang="en-US" sz="1423" err="1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pierre</a:t>
            </a:r>
            <a:endParaRPr lang="en-US" sz="1423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1765"/>
              </a:lnSpc>
            </a:pPr>
            <a:endParaRPr lang="en-US" sz="1423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23" b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Type de </a:t>
            </a:r>
            <a:r>
              <a:rPr lang="en-US" sz="1423" b="1" err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farine</a:t>
            </a:r>
            <a:r>
              <a:rPr lang="en-US" sz="1423" b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:</a:t>
            </a:r>
            <a:r>
              <a: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</a:t>
            </a:r>
            <a:r>
              <a:rPr lang="fr-BE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Froment, épeautre, seigle</a:t>
            </a:r>
          </a:p>
          <a:p>
            <a:pPr>
              <a:lnSpc>
                <a:spcPts val="1765"/>
              </a:lnSpc>
            </a:pPr>
            <a:endParaRPr lang="en-US" sz="1423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23" b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Origine du </a:t>
            </a:r>
            <a:r>
              <a:rPr lang="en-US" sz="1423" b="1" err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blé</a:t>
            </a:r>
            <a:r>
              <a:rPr lang="en-US" sz="1423" b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: </a:t>
            </a:r>
            <a:r>
              <a:rPr lang="fr-BE" sz="1423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100% Wallonie</a:t>
            </a:r>
            <a:endParaRPr lang="en-US" sz="1423">
              <a:solidFill>
                <a:srgbClr val="000000"/>
              </a:solidFill>
              <a:latin typeface="Brandon Text Light" panose="020B0303020203060203" pitchFamily="34" charset="0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1765"/>
              </a:lnSpc>
            </a:pPr>
            <a:endParaRPr lang="en-US" sz="1423" b="1">
              <a:solidFill>
                <a:srgbClr val="000000"/>
              </a:solidFill>
              <a:latin typeface="Brandon Text Light" panose="020B0303020203060203" pitchFamily="34" charset="0"/>
              <a:ea typeface="Poppins Bold"/>
              <a:cs typeface="Poppins Bold"/>
              <a:sym typeface="Poppins Bold"/>
            </a:endParaRPr>
          </a:p>
          <a:p>
            <a:pPr>
              <a:lnSpc>
                <a:spcPts val="1765"/>
              </a:lnSpc>
            </a:pPr>
            <a:r>
              <a:rPr lang="en-US" sz="1423" b="1" err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Taux</a:t>
            </a:r>
            <a:r>
              <a:rPr lang="en-US" sz="1423" b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de cendre :</a:t>
            </a:r>
            <a:r>
              <a: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</a:t>
            </a:r>
            <a:r>
              <a:rPr lang="fr-BE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Semi-complète ou complète. Pas de farine blanche.</a:t>
            </a:r>
            <a:endParaRPr lang="en-US" sz="1423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1765"/>
              </a:lnSpc>
            </a:pPr>
            <a:endParaRPr lang="en-US" sz="1423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23" b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Jours de livraison : </a:t>
            </a:r>
            <a:r>
              <a:rPr lang="it-IT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Livraison via Phanasem le lundi, mercredi, vendredi</a:t>
            </a:r>
            <a:endParaRPr lang="fr-BE" sz="1423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endParaRPr lang="en-US" sz="1423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23" b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Franco : </a:t>
            </a:r>
            <a:r>
              <a:rPr lang="pt-BR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Phanasem (min 250kg) </a:t>
            </a:r>
          </a:p>
          <a:p>
            <a:pPr>
              <a:lnSpc>
                <a:spcPts val="1765"/>
              </a:lnSpc>
            </a:pPr>
            <a:endParaRPr lang="pt-BR" sz="1423" b="1">
              <a:solidFill>
                <a:srgbClr val="000000"/>
              </a:solidFill>
              <a:latin typeface="Brandon Text Light" panose="020B0303020203060203" pitchFamily="34" charset="0"/>
              <a:ea typeface="Poppins Bold"/>
              <a:cs typeface="Poppins"/>
              <a:sym typeface="Poppins"/>
            </a:endParaRPr>
          </a:p>
          <a:p>
            <a:pPr>
              <a:lnSpc>
                <a:spcPts val="1765"/>
              </a:lnSpc>
            </a:pPr>
            <a:r>
              <a:rPr lang="en-US" sz="1423" b="1" err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Gamme</a:t>
            </a:r>
            <a:r>
              <a:rPr lang="en-US" sz="1423" b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bio ? </a:t>
            </a:r>
            <a:r>
              <a: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100% bio</a:t>
            </a:r>
          </a:p>
          <a:p>
            <a:pPr algn="l">
              <a:lnSpc>
                <a:spcPts val="1765"/>
              </a:lnSpc>
            </a:pPr>
            <a:endParaRPr lang="en-US" sz="1423">
              <a:solidFill>
                <a:srgbClr val="000000"/>
              </a:solidFill>
              <a:latin typeface="Brandon Text Light" panose="020B0303020203060203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1765"/>
              </a:lnSpc>
            </a:pPr>
            <a:r>
              <a:rPr lang="en-US" sz="1423" b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Farine </a:t>
            </a:r>
            <a:r>
              <a:rPr lang="en-US" sz="1423" b="1" err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stabilisée</a:t>
            </a:r>
            <a:r>
              <a:rPr lang="en-US" sz="1423" b="1">
                <a:solidFill>
                  <a:srgbClr val="000000"/>
                </a:solidFill>
                <a:latin typeface="Brandon Text Light" panose="020B0303020203060203" pitchFamily="34" charset="0"/>
                <a:ea typeface="Poppins Bold"/>
                <a:cs typeface="Poppins Bold"/>
                <a:sym typeface="Poppins Bold"/>
              </a:rPr>
              <a:t> ? </a:t>
            </a:r>
            <a:r>
              <a: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Non</a:t>
            </a:r>
          </a:p>
          <a:p>
            <a:pPr algn="l">
              <a:lnSpc>
                <a:spcPts val="1765"/>
              </a:lnSpc>
              <a:spcBef>
                <a:spcPct val="0"/>
              </a:spcBef>
            </a:pPr>
            <a:r>
              <a:rPr lang="en-US" sz="1423">
                <a:solidFill>
                  <a:srgbClr val="000000"/>
                </a:solidFill>
                <a:latin typeface="Brandon Text Light" panose="020B0303020203060203" pitchFamily="34" charset="0"/>
                <a:ea typeface="Poppins"/>
                <a:cs typeface="Poppins"/>
                <a:sym typeface="Poppin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1437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B9BF3A6E0ED841BCFA203AEBC0134C" ma:contentTypeVersion="18" ma:contentTypeDescription="Crée un document." ma:contentTypeScope="" ma:versionID="f910ef0d6efc345d0a89690a8a56f14e">
  <xsd:schema xmlns:xsd="http://www.w3.org/2001/XMLSchema" xmlns:xs="http://www.w3.org/2001/XMLSchema" xmlns:p="http://schemas.microsoft.com/office/2006/metadata/properties" xmlns:ns2="4f57ee3a-77e2-4731-9f2c-ab87cbc82975" xmlns:ns3="dad0ac2f-bfbf-48e9-aae2-013b05d1a365" targetNamespace="http://schemas.microsoft.com/office/2006/metadata/properties" ma:root="true" ma:fieldsID="153c32e4c4f720997206dcde820f6147" ns2:_="" ns3:_="">
    <xsd:import namespace="4f57ee3a-77e2-4731-9f2c-ab87cbc82975"/>
    <xsd:import namespace="dad0ac2f-bfbf-48e9-aae2-013b05d1a3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57ee3a-77e2-4731-9f2c-ab87cbc82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5de858cb-d88b-4415-8512-f3d5deec61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d0ac2f-bfbf-48e9-aae2-013b05d1a36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90f9764-5894-42a4-9670-59e90c09d6c1}" ma:internalName="TaxCatchAll" ma:showField="CatchAllData" ma:web="dad0ac2f-bfbf-48e9-aae2-013b05d1a3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57ee3a-77e2-4731-9f2c-ab87cbc82975">
      <Terms xmlns="http://schemas.microsoft.com/office/infopath/2007/PartnerControls"/>
    </lcf76f155ced4ddcb4097134ff3c332f>
    <TaxCatchAll xmlns="dad0ac2f-bfbf-48e9-aae2-013b05d1a365" xsi:nil="true"/>
  </documentManagement>
</p:properties>
</file>

<file path=customXml/itemProps1.xml><?xml version="1.0" encoding="utf-8"?>
<ds:datastoreItem xmlns:ds="http://schemas.openxmlformats.org/officeDocument/2006/customXml" ds:itemID="{325AD8EA-B77A-4FEF-ADD2-205AB49254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57ee3a-77e2-4731-9f2c-ab87cbc82975"/>
    <ds:schemaRef ds:uri="dad0ac2f-bfbf-48e9-aae2-013b05d1a3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D6D74D-3E6A-4293-BD3D-4E3D199887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480BA6-9DC3-4408-AA92-65549798675D}">
  <ds:schemaRefs>
    <ds:schemaRef ds:uri="http://www.w3.org/XML/1998/namespace"/>
    <ds:schemaRef ds:uri="http://schemas.microsoft.com/office/2006/documentManagement/types"/>
    <ds:schemaRef ds:uri="dad0ac2f-bfbf-48e9-aae2-013b05d1a365"/>
    <ds:schemaRef ds:uri="http://purl.org/dc/elements/1.1/"/>
    <ds:schemaRef ds:uri="4f57ee3a-77e2-4731-9f2c-ab87cbc82975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4066</Words>
  <Application>Microsoft Office PowerPoint</Application>
  <PresentationFormat>Aangepast</PresentationFormat>
  <Paragraphs>1058</Paragraphs>
  <Slides>33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7" baseType="lpstr">
      <vt:lpstr>Brandon Text Light</vt:lpstr>
      <vt:lpstr>Calibri</vt:lpstr>
      <vt:lpstr>Arial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White Modern Furniture Product Catalog Booklet</dc:title>
  <dc:creator>GELEYN Marie-Claude</dc:creator>
  <cp:lastModifiedBy>DE RIDDER Joke</cp:lastModifiedBy>
  <cp:revision>96</cp:revision>
  <dcterms:created xsi:type="dcterms:W3CDTF">2006-08-16T00:00:00Z</dcterms:created>
  <dcterms:modified xsi:type="dcterms:W3CDTF">2026-04-13T09:42:14Z</dcterms:modified>
  <dc:identifier>DAG1MJ13DMg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0x01010011B9BF3A6E0ED841BCFA203AEBC0134C</vt:lpwstr>
  </property>
  <property fmtid="{D5CDD505-2E9C-101B-9397-08002B2CF9AE}" pid="3" name="MediaServiceImageTags">
    <vt:lpwstr/>
  </property>
</Properties>
</file>